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5"/>
  </p:notesMasterIdLst>
  <p:sldIdLst>
    <p:sldId id="266" r:id="rId2"/>
    <p:sldId id="267" r:id="rId3"/>
    <p:sldId id="299" r:id="rId4"/>
    <p:sldId id="268" r:id="rId5"/>
    <p:sldId id="269" r:id="rId6"/>
    <p:sldId id="271" r:id="rId7"/>
    <p:sldId id="272" r:id="rId8"/>
    <p:sldId id="273" r:id="rId9"/>
    <p:sldId id="276" r:id="rId10"/>
    <p:sldId id="300" r:id="rId11"/>
    <p:sldId id="277" r:id="rId12"/>
    <p:sldId id="275" r:id="rId13"/>
    <p:sldId id="287" r:id="rId14"/>
    <p:sldId id="274" r:id="rId15"/>
    <p:sldId id="281" r:id="rId16"/>
    <p:sldId id="279" r:id="rId17"/>
    <p:sldId id="302" r:id="rId18"/>
    <p:sldId id="282" r:id="rId19"/>
    <p:sldId id="285" r:id="rId20"/>
    <p:sldId id="286" r:id="rId21"/>
    <p:sldId id="288" r:id="rId22"/>
    <p:sldId id="283" r:id="rId23"/>
    <p:sldId id="289" r:id="rId24"/>
    <p:sldId id="290" r:id="rId25"/>
    <p:sldId id="291" r:id="rId26"/>
    <p:sldId id="298" r:id="rId27"/>
    <p:sldId id="292" r:id="rId28"/>
    <p:sldId id="293" r:id="rId29"/>
    <p:sldId id="294" r:id="rId30"/>
    <p:sldId id="295" r:id="rId31"/>
    <p:sldId id="296" r:id="rId32"/>
    <p:sldId id="297" r:id="rId33"/>
    <p:sldId id="301" r:id="rId34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orient="horz" pos="166">
          <p15:clr>
            <a:srgbClr val="A4A3A4"/>
          </p15:clr>
        </p15:guide>
        <p15:guide id="3" orient="horz" pos="616">
          <p15:clr>
            <a:srgbClr val="A4A3A4"/>
          </p15:clr>
        </p15:guide>
        <p15:guide id="4" orient="horz" pos="2672">
          <p15:clr>
            <a:srgbClr val="A4A3A4"/>
          </p15:clr>
        </p15:guide>
        <p15:guide id="5" orient="horz" pos="1164">
          <p15:clr>
            <a:srgbClr val="A4A3A4"/>
          </p15:clr>
        </p15:guide>
        <p15:guide id="6" pos="5551">
          <p15:clr>
            <a:srgbClr val="A4A3A4"/>
          </p15:clr>
        </p15:guide>
        <p15:guide id="7" pos="1551">
          <p15:clr>
            <a:srgbClr val="A4A3A4"/>
          </p15:clr>
        </p15:guide>
        <p15:guide id="8" pos="4178">
          <p15:clr>
            <a:srgbClr val="A4A3A4"/>
          </p15:clr>
        </p15:guide>
        <p15:guide id="9" pos="2927">
          <p15:clr>
            <a:srgbClr val="A4A3A4"/>
          </p15:clr>
        </p15:guide>
        <p15:guide id="10" pos="2809">
          <p15:clr>
            <a:srgbClr val="A4A3A4"/>
          </p15:clr>
        </p15:guide>
        <p15:guide id="11" pos="178">
          <p15:clr>
            <a:srgbClr val="A4A3A4"/>
          </p15:clr>
        </p15:guide>
        <p15:guide id="12" pos="4299">
          <p15:clr>
            <a:srgbClr val="A4A3A4"/>
          </p15:clr>
        </p15:guide>
        <p15:guide id="13" pos="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88193" autoAdjust="0"/>
  </p:normalViewPr>
  <p:slideViewPr>
    <p:cSldViewPr snapToGrid="0">
      <p:cViewPr varScale="1">
        <p:scale>
          <a:sx n="75" d="100"/>
          <a:sy n="75" d="100"/>
        </p:scale>
        <p:origin x="1392" y="53"/>
      </p:cViewPr>
      <p:guideLst>
        <p:guide orient="horz" pos="3816"/>
        <p:guide orient="horz" pos="166"/>
        <p:guide orient="horz" pos="616"/>
        <p:guide orient="horz" pos="2672"/>
        <p:guide orient="horz" pos="1164"/>
        <p:guide pos="5551"/>
        <p:guide pos="1551"/>
        <p:guide pos="4178"/>
        <p:guide pos="2927"/>
        <p:guide pos="2809"/>
        <p:guide pos="178"/>
        <p:guide pos="4299"/>
        <p:guide pos="14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40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="" xmlns:a16="http://schemas.microsoft.com/office/drawing/2014/main" id="{F478C8A6-0BAF-4BEF-8C3A-9E2DA3282ABA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="" xmlns:a16="http://schemas.microsoft.com/office/drawing/2014/main" id="{D6FD0591-3865-4874-998F-4B49FE2B43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="" xmlns:a16="http://schemas.microsoft.com/office/drawing/2014/main" id="{2C3C6B2B-BDAD-4AC7-AFBF-827D257926E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="" xmlns:a16="http://schemas.microsoft.com/office/drawing/2014/main" id="{22A7C2AF-3DA7-41D8-A266-DB6EF46AD2A5}"/>
              </a:ext>
            </a:extLst>
          </p:cNvPr>
          <p:cNvSpPr>
            <a:spLocks noGrp="1" noRot="1" noChangeArrowheads="1" noTextEdit="1"/>
          </p:cNvSpPr>
          <p:nvPr/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/>
              <a:t>Textmasterformate durch Klicken bearbeiten</a:t>
            </a:r>
          </a:p>
          <a:p>
            <a:pPr>
              <a:buFontTx/>
              <a:buNone/>
            </a:pPr>
            <a:r>
              <a:rPr lang="en-US" altLang="zh-CN"/>
              <a:t>Zweite Ebene</a:t>
            </a:r>
          </a:p>
          <a:p>
            <a:pPr>
              <a:buFontTx/>
              <a:buNone/>
            </a:pPr>
            <a:r>
              <a:rPr lang="en-US" altLang="zh-CN"/>
              <a:t>Dritte Ebene</a:t>
            </a:r>
          </a:p>
          <a:p>
            <a:pPr>
              <a:buFontTx/>
              <a:buNone/>
            </a:pPr>
            <a:r>
              <a:rPr lang="en-US" altLang="zh-CN"/>
              <a:t>Vierte Ebene</a:t>
            </a:r>
          </a:p>
          <a:p>
            <a:pPr>
              <a:buFontTx/>
              <a:buNone/>
            </a:pPr>
            <a:r>
              <a:rPr lang="en-US" altLang="zh-CN"/>
              <a:t>Fünfte Ebene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="" xmlns:a16="http://schemas.microsoft.com/office/drawing/2014/main" id="{C437B0B7-5A4B-4822-B171-3912ADD313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="" xmlns:a16="http://schemas.microsoft.com/office/drawing/2014/main" id="{1CB665DA-B316-48F2-9722-61CAB7523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C47BAF36-8322-4F41-8D83-C3AA2CB885B6}" type="slidenum">
              <a:rPr lang="en-US" altLang="zh-CN"/>
              <a:pPr/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834320736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You may find some annoying specimens around</a:t>
            </a:r>
          </a:p>
          <a:p>
            <a:r>
              <a:rPr lang="en-US" dirty="0"/>
              <a:t>Like the specimens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14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24472172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Crookes</a:t>
            </a:r>
          </a:p>
          <a:p>
            <a:r>
              <a:rPr lang="en-US" dirty="0"/>
              <a:t>Cold emission – DC voltage 100kV cathode -0 right and anode </a:t>
            </a:r>
            <a:r>
              <a:rPr lang="en-US" dirty="0" err="1"/>
              <a:t>center+left</a:t>
            </a:r>
            <a:r>
              <a:rPr lang="en-US" dirty="0"/>
              <a:t>. Low pressure 10-6-10^-8 atm. Gas atom ionized – positive ions – go to the cathode, create more electrons. High speed electron go for anode and produces bremsstrahlung + characteristic lines.</a:t>
            </a:r>
          </a:p>
          <a:p>
            <a:endParaRPr lang="en-US" dirty="0"/>
          </a:p>
          <a:p>
            <a:r>
              <a:rPr lang="en-US" dirty="0"/>
              <a:t>William Coolidge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15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291042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The bremsstrahlung or free - free emission mechanism is an example of a radiative process of considerable interest in modern astrophysics. This mechanism involves the emission of a photon by an electron due to an electrostatic interaction with another charged particle. In other words, when an electrons path is deviated by a charged atomic nucleus it can emit or absorb a photon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+mn-cs"/>
              </a:rPr>
              <a:t>Compton is a mechanism of scattering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16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3337044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Crookes</a:t>
            </a:r>
          </a:p>
          <a:p>
            <a:r>
              <a:rPr lang="en-US" dirty="0"/>
              <a:t>Cold emission – DC voltage 100kV cathode -0 right and anode </a:t>
            </a:r>
            <a:r>
              <a:rPr lang="en-US" dirty="0" err="1"/>
              <a:t>center+left</a:t>
            </a:r>
            <a:r>
              <a:rPr lang="en-US" dirty="0"/>
              <a:t>. Low pressure 10-6-10^-8 atm. Gas atom ionized – positive ions – go to the cathode, create more electrons. High speed electron go for anode and produces bremsstrahlung + characteristic lines.</a:t>
            </a:r>
          </a:p>
          <a:p>
            <a:endParaRPr lang="en-US" dirty="0"/>
          </a:p>
          <a:p>
            <a:r>
              <a:rPr lang="en-US" dirty="0"/>
              <a:t>William Coolidge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17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539843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Crookes</a:t>
            </a:r>
          </a:p>
          <a:p>
            <a:r>
              <a:rPr lang="en-US" dirty="0"/>
              <a:t>Cold emission – DC voltage 100kV cathode -0 right and anode </a:t>
            </a:r>
            <a:r>
              <a:rPr lang="en-US" dirty="0" err="1"/>
              <a:t>center+left</a:t>
            </a:r>
            <a:r>
              <a:rPr lang="en-US" dirty="0"/>
              <a:t>. Low pressure 10-6-10^-8 atm. Gas atom ionized – positive ions – go to the cathode, create more electrons. High speed electron go for anode and produces bremsstrahlung + characteristic lines.</a:t>
            </a:r>
          </a:p>
          <a:p>
            <a:endParaRPr lang="en-US" dirty="0"/>
          </a:p>
          <a:p>
            <a:r>
              <a:rPr lang="en-US" dirty="0"/>
              <a:t>William Coolidge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19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41371762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Crookes</a:t>
            </a:r>
          </a:p>
          <a:p>
            <a:r>
              <a:rPr lang="en-US" dirty="0"/>
              <a:t>Cold emission – DC voltage 100kV cathode -0 right and anode </a:t>
            </a:r>
            <a:r>
              <a:rPr lang="en-US" dirty="0" err="1"/>
              <a:t>center+left</a:t>
            </a:r>
            <a:r>
              <a:rPr lang="en-US" dirty="0"/>
              <a:t>. Low pressure 10-6-10^-8 atm. Gas atom ionized – positive ions – go to the cathode, create more electrons. High speed electron go for anode and produces bremsstrahlung + characteristic lines.</a:t>
            </a:r>
          </a:p>
          <a:p>
            <a:endParaRPr lang="en-US" dirty="0"/>
          </a:p>
          <a:p>
            <a:r>
              <a:rPr lang="en-US" dirty="0"/>
              <a:t>William Coolidge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20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37464631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William Crookes</a:t>
            </a:r>
          </a:p>
          <a:p>
            <a:r>
              <a:rPr lang="en-US" dirty="0"/>
              <a:t>Cold emission – DC voltage 100kV cathode -0 right and anode </a:t>
            </a:r>
            <a:r>
              <a:rPr lang="en-US" dirty="0" err="1"/>
              <a:t>center+left</a:t>
            </a:r>
            <a:r>
              <a:rPr lang="en-US" dirty="0"/>
              <a:t>. Low pressure 10-6-10^-8 atm. Gas atom ionized – positive ions – go to the cathode, create more electrons. High speed electron go for anode and produces bremsstrahlung + characteristic lines.</a:t>
            </a:r>
          </a:p>
          <a:p>
            <a:endParaRPr lang="en-US" dirty="0"/>
          </a:p>
          <a:p>
            <a:r>
              <a:rPr lang="en-US" dirty="0"/>
              <a:t>William Coolidge</a:t>
            </a:r>
          </a:p>
          <a:p>
            <a:endParaRPr lang="en-US" dirty="0"/>
          </a:p>
          <a:p>
            <a:r>
              <a:rPr lang="en-US" dirty="0"/>
              <a:t>In – 24kEV</a:t>
            </a:r>
          </a:p>
          <a:p>
            <a:endParaRPr lang="en-US" dirty="0"/>
          </a:p>
          <a:p>
            <a:r>
              <a:rPr lang="en-US" dirty="0"/>
              <a:t>Observation of synchrotron radiation – by mistake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22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235249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That is why most of the modern large scale synchrotron facilities have high pressure beamlines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25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14282874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79450" y="4767263"/>
            <a:ext cx="5435600" cy="3900487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47BAF36-8322-4F41-8D83-C3AA2CB885B6}" type="slidenum">
              <a:rPr lang="en-US" altLang="zh-CN" smtClean="0"/>
              <a:pPr/>
              <a:t>31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8572108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57F60414-699A-4143-9836-8D1A90AF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="" xmlns:a16="http://schemas.microsoft.com/office/drawing/2014/main" id="{0883B3B8-AE1F-4C44-B810-0EA8268B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76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05D7FCA-6E04-4C1C-B1A2-115938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03188"/>
            <a:ext cx="8520113" cy="544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5F3C6E43-1E5A-412B-BE1F-0609B9E59427}"/>
              </a:ext>
            </a:extLst>
          </p:cNvPr>
          <p:cNvSpPr/>
          <p:nvPr userDrawn="1"/>
        </p:nvSpPr>
        <p:spPr bwMode="auto">
          <a:xfrm>
            <a:off x="0" y="804672"/>
            <a:ext cx="9143999" cy="5142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85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="" xmlns:a16="http://schemas.microsoft.com/office/drawing/2014/main" id="{2E882504-332B-4D72-9F12-ADEAEEB4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2531059"/>
          </a:xfrm>
          <a:prstGeom prst="rect">
            <a:avLst/>
          </a:prstGeom>
          <a:solidFill>
            <a:srgbClr val="00A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="" xmlns:a16="http://schemas.microsoft.com/office/drawing/2014/main" id="{01AC1802-869F-4D8F-B920-058B8EF9A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2706624"/>
            <a:ext cx="8520113" cy="306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Textmasterformate durch Klicken bearbeiten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Zweite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="" xmlns:a16="http://schemas.microsoft.com/office/drawing/2014/main" id="{D5F316EA-DD42-4D02-883F-70198EEF9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100" y="849339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>
                <a:sym typeface="Arial" panose="020B0604020202020204" pitchFamily="34" charset="0"/>
              </a:rPr>
              <a:t>Titelmasterformat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durch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Klicken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bearbeiten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="" xmlns:a16="http://schemas.microsoft.com/office/drawing/2014/main" id="{8304DA6C-4F78-49E8-9AB9-605163CE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6280150"/>
            <a:ext cx="7593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rIns="0" anchor="ctr"/>
          <a:lstStyle/>
          <a:p>
            <a:pPr algn="r" eaLnBrk="1" hangingPunct="1"/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K. Glazyrin </a:t>
            </a:r>
            <a:r>
              <a:rPr lang="en-US" altLang="zh-CN" sz="900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|  00  |  Date  |  </a:t>
            </a:r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Page </a:t>
            </a:r>
            <a:fld id="{C4640E1C-B08F-4B9E-B02F-F20C533F34EC}" type="slidenum">
              <a:rPr lang="en-US" altLang="zh-CN" sz="900" b="1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eaLnBrk="1" hangingPunct="1"/>
              <a:t>‹#›</a:t>
            </a:fld>
            <a:endParaRPr lang="en-US" altLang="zh-CN" sz="900" b="1" dirty="0">
              <a:solidFill>
                <a:schemeClr val="bg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30" name="Picture 10" descr="DESY-Logo-cyan-RGB_ger">
            <a:extLst>
              <a:ext uri="{FF2B5EF4-FFF2-40B4-BE49-F238E27FC236}">
                <a16:creationId xmlns="" xmlns:a16="http://schemas.microsoft.com/office/drawing/2014/main" id="{AE61BB9B-3330-418F-95B5-8619F342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4" t="-7854" r="-18587" b="-12566"/>
          <a:stretch>
            <a:fillRect/>
          </a:stretch>
        </p:blipFill>
        <p:spPr bwMode="auto">
          <a:xfrm>
            <a:off x="8035925" y="6099175"/>
            <a:ext cx="7762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265113" indent="-265113" algn="l" defTabSz="0" rtl="0" fontAlgn="base">
        <a:spcBef>
          <a:spcPct val="0"/>
        </a:spcBef>
        <a:spcAft>
          <a:spcPct val="50000"/>
        </a:spcAft>
        <a:buClr>
          <a:srgbClr val="F28E00"/>
        </a:buClr>
        <a:buFont typeface="Arial Black" panose="020B0A04020102020204" pitchFamily="34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184150" algn="l" defTabSz="0" rtl="0" fontAlgn="base">
        <a:spcBef>
          <a:spcPct val="0"/>
        </a:spcBef>
        <a:spcAft>
          <a:spcPct val="500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236663" indent="-227013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Arial Black" panose="020B0A04020102020204" pitchFamily="34" charset="0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44650" indent="-228600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jpg"/><Relationship Id="rId4" Type="http://schemas.openxmlformats.org/officeDocument/2006/relationships/image" Target="../media/image2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jpg"/><Relationship Id="rId5" Type="http://schemas.openxmlformats.org/officeDocument/2006/relationships/image" Target="../media/image25.jpg"/><Relationship Id="rId4" Type="http://schemas.openxmlformats.org/officeDocument/2006/relationships/image" Target="../media/image21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6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="" xmlns:a16="http://schemas.microsoft.com/office/drawing/2014/main" id="{2E90A222-3410-4B7B-99CF-564C83FB35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9821" y="998377"/>
            <a:ext cx="6858000" cy="853671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600" dirty="0"/>
              <a:t>X-ray diffraction at extreme conditions: tools and practice</a:t>
            </a:r>
            <a:endParaRPr lang="en-US" altLang="en-US" sz="3600" dirty="0"/>
          </a:p>
        </p:txBody>
      </p:sp>
      <p:sp>
        <p:nvSpPr>
          <p:cNvPr id="4099" name="Rectangle 4">
            <a:extLst>
              <a:ext uri="{FF2B5EF4-FFF2-40B4-BE49-F238E27FC236}">
                <a16:creationId xmlns="" xmlns:a16="http://schemas.microsoft.com/office/drawing/2014/main" id="{9F6869A5-C669-447A-98BC-B86C00F9FB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2530097"/>
            <a:ext cx="8842159" cy="538568"/>
          </a:xfrm>
          <a:prstGeom prst="rect">
            <a:avLst/>
          </a:prstGeom>
          <a:solidFill>
            <a:schemeClr val="accent1"/>
          </a:solidFill>
          <a:ln/>
          <a:extLst/>
        </p:spPr>
        <p:txBody>
          <a:bodyPr/>
          <a:lstStyle/>
          <a:p>
            <a:pPr marL="914400" algn="l"/>
            <a:r>
              <a:rPr lang="en-US" altLang="en-US" b="1" dirty="0">
                <a:solidFill>
                  <a:schemeClr val="tx2"/>
                </a:solidFill>
                <a:latin typeface="+mj-lt"/>
                <a:ea typeface="Adobe Gothic Std B" panose="020B0800000000000000" pitchFamily="34" charset="-128"/>
                <a:cs typeface="Tahoma" panose="020B0604030504040204" pitchFamily="34" charset="0"/>
              </a:rPr>
              <a:t>Introduction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D51764CC-EE71-4F94-A987-710C36102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outline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=""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843378" y="1489085"/>
            <a:ext cx="3250758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Lectures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843378" y="2069975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Understand your experiment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31BE5974-8477-471B-80E5-86F9A6C62503}"/>
              </a:ext>
            </a:extLst>
          </p:cNvPr>
          <p:cNvSpPr/>
          <p:nvPr/>
        </p:nvSpPr>
        <p:spPr bwMode="auto">
          <a:xfrm>
            <a:off x="843378" y="2604224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 source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843378" y="2978674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Sample environment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843378" y="3353125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Detectors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4820574" y="1489085"/>
            <a:ext cx="3577702" cy="45959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Seminars 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FA1596FC-406E-4906-82F1-C0CFF817F269}"/>
              </a:ext>
            </a:extLst>
          </p:cNvPr>
          <p:cNvSpPr/>
          <p:nvPr/>
        </p:nvSpPr>
        <p:spPr bwMode="auto">
          <a:xfrm>
            <a:off x="843378" y="4310651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Understand your pressure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="" xmlns:a16="http://schemas.microsoft.com/office/drawing/2014/main" id="{CB7DD6EB-A3C7-4B27-82D9-905CEF2EC148}"/>
              </a:ext>
            </a:extLst>
          </p:cNvPr>
          <p:cNvSpPr/>
          <p:nvPr/>
        </p:nvSpPr>
        <p:spPr bwMode="auto">
          <a:xfrm>
            <a:off x="843378" y="3893401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Understand your signal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64C902FD-9580-444D-9475-5AC84EA0A3B4}"/>
              </a:ext>
            </a:extLst>
          </p:cNvPr>
          <p:cNvSpPr/>
          <p:nvPr/>
        </p:nvSpPr>
        <p:spPr bwMode="auto">
          <a:xfrm>
            <a:off x="4820574" y="2069975"/>
            <a:ext cx="3577702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Preparation for HP experiment: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="" xmlns:a16="http://schemas.microsoft.com/office/drawing/2014/main" id="{30BA8E72-62EF-4354-918C-40DB8492CA64}"/>
              </a:ext>
            </a:extLst>
          </p:cNvPr>
          <p:cNvSpPr/>
          <p:nvPr/>
        </p:nvSpPr>
        <p:spPr bwMode="auto">
          <a:xfrm>
            <a:off x="4820574" y="2467247"/>
            <a:ext cx="3577702" cy="44777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Calibration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B1A21D47-5135-4E44-AA76-267320EB6132}"/>
              </a:ext>
            </a:extLst>
          </p:cNvPr>
          <p:cNvSpPr/>
          <p:nvPr/>
        </p:nvSpPr>
        <p:spPr bwMode="auto">
          <a:xfrm>
            <a:off x="4820574" y="2853795"/>
            <a:ext cx="3577702" cy="44777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simulation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7C3A2B56-787F-48F5-9571-C8F93029ED1E}"/>
              </a:ext>
            </a:extLst>
          </p:cNvPr>
          <p:cNvSpPr/>
          <p:nvPr/>
        </p:nvSpPr>
        <p:spPr bwMode="auto">
          <a:xfrm>
            <a:off x="4820574" y="3904125"/>
            <a:ext cx="3577702" cy="44777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Processing powder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="" xmlns:a16="http://schemas.microsoft.com/office/drawing/2014/main" id="{FA8E5055-26BE-4482-AE4A-57A53C996C01}"/>
              </a:ext>
            </a:extLst>
          </p:cNvPr>
          <p:cNvSpPr/>
          <p:nvPr/>
        </p:nvSpPr>
        <p:spPr bwMode="auto">
          <a:xfrm>
            <a:off x="4820574" y="4310651"/>
            <a:ext cx="3577702" cy="44777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Processing single crystal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="" xmlns:a16="http://schemas.microsoft.com/office/drawing/2014/main" id="{C5B04E86-4899-4F28-90B6-8422E2B691B3}"/>
              </a:ext>
            </a:extLst>
          </p:cNvPr>
          <p:cNvSpPr/>
          <p:nvPr/>
        </p:nvSpPr>
        <p:spPr bwMode="auto">
          <a:xfrm>
            <a:off x="4820574" y="3497599"/>
            <a:ext cx="3577702" cy="447779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processing:</a:t>
            </a:r>
          </a:p>
        </p:txBody>
      </p:sp>
    </p:spTree>
    <p:extLst>
      <p:ext uri="{BB962C8B-B14F-4D97-AF65-F5344CB8AC3E}">
        <p14:creationId xmlns:p14="http://schemas.microsoft.com/office/powerpoint/2010/main" val="3450803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B476619-B57A-4244-9958-56A22C475F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History of the X-rays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="" xmlns:a16="http://schemas.microsoft.com/office/drawing/2014/main" id="{B2168D3D-A1F7-4705-8D58-BD0CF2D5D1B9}"/>
              </a:ext>
            </a:extLst>
          </p:cNvPr>
          <p:cNvGrpSpPr/>
          <p:nvPr/>
        </p:nvGrpSpPr>
        <p:grpSpPr>
          <a:xfrm>
            <a:off x="257083" y="1919619"/>
            <a:ext cx="2231403" cy="1370709"/>
            <a:chOff x="754766" y="1304324"/>
            <a:chExt cx="2231403" cy="1370709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AF822CC5-63BA-48E3-A223-3565BCA735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4766" y="1304324"/>
              <a:ext cx="1256914" cy="1370709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="" xmlns:a16="http://schemas.microsoft.com/office/drawing/2014/main" id="{CB7580A0-6488-439F-AAC4-471CDE8E66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1681" y="1304324"/>
              <a:ext cx="974488" cy="1370709"/>
            </a:xfrm>
            <a:prstGeom prst="rect">
              <a:avLst/>
            </a:prstGeom>
          </p:spPr>
        </p:pic>
      </p:grpSp>
      <p:cxnSp>
        <p:nvCxnSpPr>
          <p:cNvPr id="9" name="Straight Arrow Connector 8">
            <a:extLst>
              <a:ext uri="{FF2B5EF4-FFF2-40B4-BE49-F238E27FC236}">
                <a16:creationId xmlns="" xmlns:a16="http://schemas.microsoft.com/office/drawing/2014/main" id="{143D4B4A-5AE7-46D0-A23D-B582FC744907}"/>
              </a:ext>
            </a:extLst>
          </p:cNvPr>
          <p:cNvCxnSpPr/>
          <p:nvPr/>
        </p:nvCxnSpPr>
        <p:spPr bwMode="auto">
          <a:xfrm>
            <a:off x="436714" y="4039263"/>
            <a:ext cx="8031425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1" name="Straight Connector 10">
            <a:extLst>
              <a:ext uri="{FF2B5EF4-FFF2-40B4-BE49-F238E27FC236}">
                <a16:creationId xmlns="" xmlns:a16="http://schemas.microsoft.com/office/drawing/2014/main" id="{8D322AF3-2FBA-4C49-985C-77E4882F67EE}"/>
              </a:ext>
            </a:extLst>
          </p:cNvPr>
          <p:cNvCxnSpPr/>
          <p:nvPr/>
        </p:nvCxnSpPr>
        <p:spPr bwMode="auto">
          <a:xfrm flipV="1">
            <a:off x="436714" y="3888188"/>
            <a:ext cx="0" cy="34190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8FDCF0BC-54B3-4B39-BA51-8CBD86323295}"/>
              </a:ext>
            </a:extLst>
          </p:cNvPr>
          <p:cNvSpPr txBox="1"/>
          <p:nvPr/>
        </p:nvSpPr>
        <p:spPr>
          <a:xfrm>
            <a:off x="116754" y="4303654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1895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B895161-E6D9-493C-A3DB-E4545570B0A7}"/>
              </a:ext>
            </a:extLst>
          </p:cNvPr>
          <p:cNvSpPr txBox="1"/>
          <p:nvPr/>
        </p:nvSpPr>
        <p:spPr>
          <a:xfrm>
            <a:off x="436714" y="1513042"/>
            <a:ext cx="150233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W. C. </a:t>
            </a: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Röntgen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  <a:cs typeface="Tahoma" panose="020B0604030504040204" pitchFamily="34" charset="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A82E1DE-FD3B-46EB-B563-D0EB09B2EE4E}"/>
              </a:ext>
            </a:extLst>
          </p:cNvPr>
          <p:cNvSpPr txBox="1"/>
          <p:nvPr/>
        </p:nvSpPr>
        <p:spPr>
          <a:xfrm>
            <a:off x="116754" y="4682938"/>
            <a:ext cx="178446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/>
              <a:t>Discovery </a:t>
            </a:r>
          </a:p>
          <a:p>
            <a:r>
              <a:rPr lang="en-US" sz="1200" b="1" dirty="0"/>
              <a:t>of the X-rays</a:t>
            </a:r>
          </a:p>
          <a:p>
            <a:endParaRPr lang="en-US" sz="1200" b="1" dirty="0"/>
          </a:p>
          <a:p>
            <a:r>
              <a:rPr lang="en-US" sz="1200" b="1" dirty="0"/>
              <a:t>Penetrating radiation</a:t>
            </a:r>
          </a:p>
        </p:txBody>
      </p:sp>
      <p:grpSp>
        <p:nvGrpSpPr>
          <p:cNvPr id="35" name="Group 34">
            <a:extLst>
              <a:ext uri="{FF2B5EF4-FFF2-40B4-BE49-F238E27FC236}">
                <a16:creationId xmlns="" xmlns:a16="http://schemas.microsoft.com/office/drawing/2014/main" id="{D1335140-8489-4726-B150-A78BCD69DD85}"/>
              </a:ext>
            </a:extLst>
          </p:cNvPr>
          <p:cNvGrpSpPr/>
          <p:nvPr/>
        </p:nvGrpSpPr>
        <p:grpSpPr>
          <a:xfrm>
            <a:off x="3138009" y="1086519"/>
            <a:ext cx="3671175" cy="4931387"/>
            <a:chOff x="3138009" y="1086519"/>
            <a:chExt cx="3671175" cy="4931387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F224B342-913A-47B0-9CEE-FD27C74C478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38009" y="2764351"/>
              <a:ext cx="1021599" cy="994661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D208FC79-607B-402D-9884-F32A20F6C4A2}"/>
                </a:ext>
              </a:extLst>
            </p:cNvPr>
            <p:cNvSpPr txBox="1"/>
            <p:nvPr/>
          </p:nvSpPr>
          <p:spPr>
            <a:xfrm>
              <a:off x="4112498" y="2764351"/>
              <a:ext cx="129234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M. von Laue</a:t>
              </a:r>
            </a:p>
          </p:txBody>
        </p:sp>
        <p:pic>
          <p:nvPicPr>
            <p:cNvPr id="19" name="Picture 18">
              <a:extLst>
                <a:ext uri="{FF2B5EF4-FFF2-40B4-BE49-F238E27FC236}">
                  <a16:creationId xmlns="" xmlns:a16="http://schemas.microsoft.com/office/drawing/2014/main" id="{DC52352D-C2A5-4CC4-9A2D-89AA83F31B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76282" y="1670614"/>
              <a:ext cx="2031600" cy="942662"/>
            </a:xfrm>
            <a:prstGeom prst="rect">
              <a:avLst/>
            </a:prstGeom>
          </p:spPr>
        </p:pic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20F85D8A-455A-46F8-9BDA-2AC36375E4AD}"/>
                </a:ext>
              </a:extLst>
            </p:cNvPr>
            <p:cNvSpPr txBox="1"/>
            <p:nvPr/>
          </p:nvSpPr>
          <p:spPr>
            <a:xfrm>
              <a:off x="3208495" y="1086519"/>
              <a:ext cx="129073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  <a:cs typeface="Tahoma" panose="020B0604030504040204" pitchFamily="34" charset="0"/>
                </a:rPr>
                <a:t>W. H. Bragg</a:t>
              </a:r>
            </a:p>
            <a:p>
              <a:r>
                <a: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  <a:cs typeface="Tahoma" panose="020B0604030504040204" pitchFamily="34" charset="0"/>
                </a:rPr>
                <a:t>W. L. Bragg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="" xmlns:a16="http://schemas.microsoft.com/office/drawing/2014/main" id="{EBE8E334-2D0F-40D0-8B43-39157049C611}"/>
                </a:ext>
              </a:extLst>
            </p:cNvPr>
            <p:cNvCxnSpPr/>
            <p:nvPr/>
          </p:nvCxnSpPr>
          <p:spPr bwMode="auto">
            <a:xfrm flipV="1">
              <a:off x="3673079" y="3868310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C7144812-EAD9-46F3-B48C-1B1A4D49BC1A}"/>
                </a:ext>
              </a:extLst>
            </p:cNvPr>
            <p:cNvSpPr txBox="1"/>
            <p:nvPr/>
          </p:nvSpPr>
          <p:spPr>
            <a:xfrm>
              <a:off x="3353119" y="4303654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1912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D94767F9-1E3D-4E3B-BDE7-0A0DCD20CD91}"/>
                </a:ext>
              </a:extLst>
            </p:cNvPr>
            <p:cNvSpPr txBox="1"/>
            <p:nvPr/>
          </p:nvSpPr>
          <p:spPr>
            <a:xfrm>
              <a:off x="3202106" y="4632911"/>
              <a:ext cx="3607078" cy="13849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/>
                <a:t>X-rays as waves produce</a:t>
              </a:r>
            </a:p>
            <a:p>
              <a:r>
                <a:rPr lang="en-US" sz="1200" b="1" dirty="0"/>
                <a:t>interference patterns.</a:t>
              </a:r>
            </a:p>
            <a:p>
              <a:endParaRPr lang="en-US" sz="1200" b="1" dirty="0"/>
            </a:p>
            <a:p>
              <a:r>
                <a:rPr lang="en-US" sz="1200" b="1" dirty="0"/>
                <a:t>Detected intensities correspond to diffraction</a:t>
              </a:r>
            </a:p>
            <a:p>
              <a:r>
                <a:rPr lang="en-US" sz="1200" b="1" dirty="0"/>
                <a:t>of planes with specific atomic arrangement.</a:t>
              </a:r>
            </a:p>
            <a:p>
              <a:endParaRPr lang="en-US" sz="1200" b="1" dirty="0"/>
            </a:p>
            <a:p>
              <a:r>
                <a:rPr lang="en-US" sz="1200" b="1" dirty="0"/>
                <a:t>Bragg’s law</a:t>
              </a:r>
              <a:endParaRPr lang="en-US" sz="1200" dirty="0"/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1107E235-9757-4190-90F2-BFBF8A306CC8}"/>
              </a:ext>
            </a:extLst>
          </p:cNvPr>
          <p:cNvGrpSpPr/>
          <p:nvPr/>
        </p:nvGrpSpPr>
        <p:grpSpPr>
          <a:xfrm>
            <a:off x="6071053" y="1255276"/>
            <a:ext cx="2476599" cy="2960241"/>
            <a:chOff x="6071053" y="1255276"/>
            <a:chExt cx="2476599" cy="2960241"/>
          </a:xfrm>
        </p:grpSpPr>
        <p:cxnSp>
          <p:nvCxnSpPr>
            <p:cNvPr id="29" name="Straight Connector 28">
              <a:extLst>
                <a:ext uri="{FF2B5EF4-FFF2-40B4-BE49-F238E27FC236}">
                  <a16:creationId xmlns="" xmlns:a16="http://schemas.microsoft.com/office/drawing/2014/main" id="{DD5D1A71-FA10-4037-8266-9BBF8B97A7CC}"/>
                </a:ext>
              </a:extLst>
            </p:cNvPr>
            <p:cNvCxnSpPr/>
            <p:nvPr/>
          </p:nvCxnSpPr>
          <p:spPr bwMode="auto">
            <a:xfrm flipV="1">
              <a:off x="6503721" y="3868310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1" name="Straight Connector 30">
              <a:extLst>
                <a:ext uri="{FF2B5EF4-FFF2-40B4-BE49-F238E27FC236}">
                  <a16:creationId xmlns="" xmlns:a16="http://schemas.microsoft.com/office/drawing/2014/main" id="{CE7A3F96-8766-413F-83EF-618434BE11D5}"/>
                </a:ext>
              </a:extLst>
            </p:cNvPr>
            <p:cNvCxnSpPr/>
            <p:nvPr/>
          </p:nvCxnSpPr>
          <p:spPr bwMode="auto">
            <a:xfrm flipV="1">
              <a:off x="6640218" y="3868310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2" name="Straight Connector 31">
              <a:extLst>
                <a:ext uri="{FF2B5EF4-FFF2-40B4-BE49-F238E27FC236}">
                  <a16:creationId xmlns="" xmlns:a16="http://schemas.microsoft.com/office/drawing/2014/main" id="{C06EECD6-F56C-4611-81A9-DB8E0AC4D39A}"/>
                </a:ext>
              </a:extLst>
            </p:cNvPr>
            <p:cNvCxnSpPr/>
            <p:nvPr/>
          </p:nvCxnSpPr>
          <p:spPr bwMode="auto">
            <a:xfrm flipV="1">
              <a:off x="6769429" y="3873611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8FD9DAA8-97B5-4DF3-99C0-9D29EBF80989}"/>
                </a:ext>
              </a:extLst>
            </p:cNvPr>
            <p:cNvCxnSpPr/>
            <p:nvPr/>
          </p:nvCxnSpPr>
          <p:spPr bwMode="auto">
            <a:xfrm flipV="1">
              <a:off x="6890024" y="3868310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4" name="TextBox 33">
              <a:extLst>
                <a:ext uri="{FF2B5EF4-FFF2-40B4-BE49-F238E27FC236}">
                  <a16:creationId xmlns="" xmlns:a16="http://schemas.microsoft.com/office/drawing/2014/main" id="{480742F7-CEEB-4BEA-BB57-075B35AE4C13}"/>
                </a:ext>
              </a:extLst>
            </p:cNvPr>
            <p:cNvSpPr txBox="1"/>
            <p:nvPr/>
          </p:nvSpPr>
          <p:spPr>
            <a:xfrm>
              <a:off x="6071053" y="1255276"/>
              <a:ext cx="2476599" cy="24929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 b="1" dirty="0"/>
                <a:t>X-rays in techniques used for structure determination of small and large molecules; crystalline, amorphous and </a:t>
              </a:r>
              <a:r>
                <a:rPr lang="en-US" sz="1200" b="1" dirty="0" err="1"/>
                <a:t>nano</a:t>
              </a:r>
              <a:r>
                <a:rPr lang="en-US" sz="1200" b="1" dirty="0"/>
                <a:t>-scale materials (diffraction).</a:t>
              </a:r>
            </a:p>
            <a:p>
              <a:endParaRPr lang="en-US" sz="1200" b="1" dirty="0"/>
            </a:p>
            <a:p>
              <a:r>
                <a:rPr lang="en-US" sz="1200" b="1" dirty="0"/>
                <a:t>Chemistry characterization (electron and nuclear based spectrometry such as fluorescence and etc.)</a:t>
              </a:r>
            </a:p>
            <a:p>
              <a:endParaRPr lang="en-US" sz="1200" b="1" dirty="0"/>
            </a:p>
            <a:p>
              <a:r>
                <a:rPr lang="en-US" sz="1200" b="1" dirty="0"/>
                <a:t>Etc. etc. etc.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="" xmlns:a16="http://schemas.microsoft.com/office/drawing/2014/main" id="{F9065240-BF3E-4D3A-AB22-402425DCBAF3}"/>
              </a:ext>
            </a:extLst>
          </p:cNvPr>
          <p:cNvGrpSpPr/>
          <p:nvPr/>
        </p:nvGrpSpPr>
        <p:grpSpPr>
          <a:xfrm>
            <a:off x="2973788" y="2604973"/>
            <a:ext cx="4214191" cy="3652704"/>
            <a:chOff x="2973788" y="2604973"/>
            <a:chExt cx="4214191" cy="3652704"/>
          </a:xfrm>
        </p:grpSpPr>
        <p:sp>
          <p:nvSpPr>
            <p:cNvPr id="39" name="Rectangle 38">
              <a:extLst>
                <a:ext uri="{FF2B5EF4-FFF2-40B4-BE49-F238E27FC236}">
                  <a16:creationId xmlns="" xmlns:a16="http://schemas.microsoft.com/office/drawing/2014/main" id="{1F3B21B7-B3A7-46CB-8BE4-E8E33B6B33A3}"/>
                </a:ext>
              </a:extLst>
            </p:cNvPr>
            <p:cNvSpPr/>
            <p:nvPr/>
          </p:nvSpPr>
          <p:spPr bwMode="auto">
            <a:xfrm>
              <a:off x="2973788" y="2604973"/>
              <a:ext cx="4214191" cy="365270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41" name="Picture 40">
              <a:extLst>
                <a:ext uri="{FF2B5EF4-FFF2-40B4-BE49-F238E27FC236}">
                  <a16:creationId xmlns="" xmlns:a16="http://schemas.microsoft.com/office/drawing/2014/main" id="{B706DE6A-A1A1-4B39-8E4B-FF69210A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581" y="2684421"/>
              <a:ext cx="3619500" cy="2343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Rectangle 41">
                  <a:extLst>
                    <a:ext uri="{FF2B5EF4-FFF2-40B4-BE49-F238E27FC236}">
                      <a16:creationId xmlns="" xmlns:a16="http://schemas.microsoft.com/office/drawing/2014/main" id="{FA979148-3A9B-42E6-8C48-C46883CF206A}"/>
                    </a:ext>
                  </a:extLst>
                </p:cNvPr>
                <p:cNvSpPr/>
                <p:nvPr/>
              </p:nvSpPr>
              <p:spPr>
                <a:xfrm>
                  <a:off x="4124392" y="4913514"/>
                  <a:ext cx="1925527" cy="830997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400" dirty="0">
                      <a:latin typeface="+mj-lt"/>
                    </a:rPr>
                    <a:t>Braggs law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l-GR" sz="24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en-US" sz="2400" dirty="0"/>
                          <m:t>=2</m:t>
                        </m:r>
                        <m:func>
                          <m:func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4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4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l-GR" sz="2400" dirty="0"/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FA979148-3A9B-42E6-8C48-C46883CF2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124392" y="4913514"/>
                  <a:ext cx="1925527" cy="830997"/>
                </a:xfrm>
                <a:prstGeom prst="rect">
                  <a:avLst/>
                </a:prstGeom>
                <a:blipFill>
                  <a:blip r:embed="rId7"/>
                  <a:stretch>
                    <a:fillRect t="-5147" b="-7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AB895161-E6D9-493C-A3DB-E4545570B0A7}"/>
              </a:ext>
            </a:extLst>
          </p:cNvPr>
          <p:cNvSpPr txBox="1"/>
          <p:nvPr/>
        </p:nvSpPr>
        <p:spPr>
          <a:xfrm>
            <a:off x="116754" y="6427975"/>
            <a:ext cx="2284600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 smtClean="0">
                <a:latin typeface="Adobe Gothic Std B" panose="020B0800000000000000" pitchFamily="34" charset="-128"/>
                <a:ea typeface="Adobe Gothic Std B" panose="020B0800000000000000" pitchFamily="34" charset="-128"/>
                <a:cs typeface="Tahoma" panose="020B0604030504040204" pitchFamily="34" charset="0"/>
              </a:rPr>
              <a:t>Images – courtesy of the internet</a:t>
            </a:r>
            <a:endParaRPr lang="en-US" sz="1050" dirty="0">
              <a:latin typeface="Adobe Gothic Std B" panose="020B0800000000000000" pitchFamily="34" charset="-128"/>
              <a:ea typeface="Adobe Gothic Std B" panose="020B0800000000000000" pitchFamily="34" charset="-128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4037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33340E7C-ADAE-47DC-AAC9-E42CA70EC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 spectrum + X-rays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A4692B8-D618-4150-A34D-64F59833A3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5356" y="1309481"/>
            <a:ext cx="8376857" cy="421451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A84DAB2D-44E8-473F-9BC0-6818776D2094}"/>
              </a:ext>
            </a:extLst>
          </p:cNvPr>
          <p:cNvSpPr txBox="1"/>
          <p:nvPr/>
        </p:nvSpPr>
        <p:spPr>
          <a:xfrm>
            <a:off x="6046969" y="5593914"/>
            <a:ext cx="27652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spc="-100" dirty="0">
                <a:solidFill>
                  <a:schemeClr val="tx2">
                    <a:lumMod val="65000"/>
                  </a:schemeClr>
                </a:solidFill>
              </a:rPr>
              <a:t>courtesy of Advanced Light Source</a:t>
            </a:r>
          </a:p>
        </p:txBody>
      </p:sp>
    </p:spTree>
    <p:extLst>
      <p:ext uri="{BB962C8B-B14F-4D97-AF65-F5344CB8AC3E}">
        <p14:creationId xmlns:p14="http://schemas.microsoft.com/office/powerpoint/2010/main" val="1116683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FB4E4722-FE6E-4C43-BB47-628ADA01E5ED}"/>
              </a:ext>
            </a:extLst>
          </p:cNvPr>
          <p:cNvSpPr/>
          <p:nvPr/>
        </p:nvSpPr>
        <p:spPr bwMode="auto">
          <a:xfrm>
            <a:off x="0" y="807868"/>
            <a:ext cx="50691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0A855FB1-CFD8-4150-B2B6-C2A44CF63074}"/>
              </a:ext>
            </a:extLst>
          </p:cNvPr>
          <p:cNvSpPr txBox="1"/>
          <p:nvPr/>
        </p:nvSpPr>
        <p:spPr>
          <a:xfrm>
            <a:off x="442240" y="1635275"/>
            <a:ext cx="2991525" cy="36944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lnSpc>
                <a:spcPct val="150000"/>
              </a:lnSpc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3200" b="1" dirty="0"/>
              <a:t>Source </a:t>
            </a:r>
          </a:p>
          <a:p>
            <a:pPr marL="457200" indent="-4572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3200" b="1" dirty="0"/>
              <a:t>Collimation </a:t>
            </a:r>
          </a:p>
          <a:p>
            <a:pPr marL="457200" indent="-457200">
              <a:lnSpc>
                <a:spcPct val="150000"/>
              </a:lnSpc>
              <a:buClr>
                <a:schemeClr val="accent2">
                  <a:lumMod val="75000"/>
                </a:schemeClr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3200" b="1" dirty="0"/>
              <a:t>Focusing 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3200" b="1" dirty="0"/>
              <a:t>Sample </a:t>
            </a:r>
          </a:p>
          <a:p>
            <a:pPr marL="457200" indent="-457200">
              <a:lnSpc>
                <a:spcPct val="150000"/>
              </a:lnSpc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3200" b="1" dirty="0"/>
              <a:t>Detector</a:t>
            </a: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C00958A9-27C8-473D-8849-8C58010A1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2" name="Group 1">
            <a:extLst>
              <a:ext uri="{FF2B5EF4-FFF2-40B4-BE49-F238E27FC236}">
                <a16:creationId xmlns="" xmlns:a16="http://schemas.microsoft.com/office/drawing/2014/main" id="{2861EEE5-F601-463B-89B8-6D91D846292F}"/>
              </a:ext>
            </a:extLst>
          </p:cNvPr>
          <p:cNvGrpSpPr/>
          <p:nvPr/>
        </p:nvGrpSpPr>
        <p:grpSpPr>
          <a:xfrm>
            <a:off x="3235704" y="1674761"/>
            <a:ext cx="1041491" cy="3746166"/>
            <a:chOff x="3555223" y="1944061"/>
            <a:chExt cx="1041491" cy="3746166"/>
          </a:xfrm>
        </p:grpSpPr>
        <p:pic>
          <p:nvPicPr>
            <p:cNvPr id="7" name="Picture 6">
              <a:extLst>
                <a:ext uri="{FF2B5EF4-FFF2-40B4-BE49-F238E27FC236}">
                  <a16:creationId xmlns="" xmlns:a16="http://schemas.microsoft.com/office/drawing/2014/main" id="{8547C88C-B44B-4FDA-B757-3519707BC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47368" y="1944061"/>
              <a:ext cx="457200" cy="457200"/>
            </a:xfrm>
            <a:prstGeom prst="rect">
              <a:avLst/>
            </a:prstGeom>
          </p:spPr>
        </p:pic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C9A37415-D342-4DD4-98D3-17F82803F0AD}"/>
                </a:ext>
              </a:extLst>
            </p:cNvPr>
            <p:cNvGrpSpPr/>
            <p:nvPr/>
          </p:nvGrpSpPr>
          <p:grpSpPr>
            <a:xfrm>
              <a:off x="3758865" y="2784318"/>
              <a:ext cx="634206" cy="345989"/>
              <a:chOff x="3527907" y="3146783"/>
              <a:chExt cx="634206" cy="345989"/>
            </a:xfrm>
          </p:grpSpPr>
          <p:cxnSp>
            <p:nvCxnSpPr>
              <p:cNvPr id="8" name="Straight Connector 7">
                <a:extLst>
                  <a:ext uri="{FF2B5EF4-FFF2-40B4-BE49-F238E27FC236}">
                    <a16:creationId xmlns="" xmlns:a16="http://schemas.microsoft.com/office/drawing/2014/main" id="{9DC52239-0BD9-4A46-B5AC-2C7AFF5AB13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27907" y="3146783"/>
                <a:ext cx="634206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0" name="Straight Connector 9">
                <a:extLst>
                  <a:ext uri="{FF2B5EF4-FFF2-40B4-BE49-F238E27FC236}">
                    <a16:creationId xmlns="" xmlns:a16="http://schemas.microsoft.com/office/drawing/2014/main" id="{C88EA829-76CC-4BC7-AD62-608763E11B8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27907" y="3315659"/>
                <a:ext cx="634206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1" name="Straight Connector 10">
                <a:extLst>
                  <a:ext uri="{FF2B5EF4-FFF2-40B4-BE49-F238E27FC236}">
                    <a16:creationId xmlns="" xmlns:a16="http://schemas.microsoft.com/office/drawing/2014/main" id="{3817D541-184F-43B6-A3DC-C534F594E19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27907" y="3492772"/>
                <a:ext cx="634206" cy="0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grpSp>
          <p:nvGrpSpPr>
            <p:cNvPr id="20" name="Group 19">
              <a:extLst>
                <a:ext uri="{FF2B5EF4-FFF2-40B4-BE49-F238E27FC236}">
                  <a16:creationId xmlns="" xmlns:a16="http://schemas.microsoft.com/office/drawing/2014/main" id="{DF1ABA8F-FC21-4026-9092-13909E01DD98}"/>
                </a:ext>
              </a:extLst>
            </p:cNvPr>
            <p:cNvGrpSpPr/>
            <p:nvPr/>
          </p:nvGrpSpPr>
          <p:grpSpPr>
            <a:xfrm>
              <a:off x="3758865" y="3513365"/>
              <a:ext cx="634206" cy="345989"/>
              <a:chOff x="3511432" y="3875830"/>
              <a:chExt cx="634206" cy="345989"/>
            </a:xfrm>
          </p:grpSpPr>
          <p:cxnSp>
            <p:nvCxnSpPr>
              <p:cNvPr id="12" name="Straight Connector 11">
                <a:extLst>
                  <a:ext uri="{FF2B5EF4-FFF2-40B4-BE49-F238E27FC236}">
                    <a16:creationId xmlns="" xmlns:a16="http://schemas.microsoft.com/office/drawing/2014/main" id="{A67CE532-1AE6-4175-A6AF-70D470AAF24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3511432" y="3875830"/>
                <a:ext cx="634206" cy="152472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  <p:cxnSp>
            <p:nvCxnSpPr>
              <p:cNvPr id="14" name="Straight Connector 13">
                <a:extLst>
                  <a:ext uri="{FF2B5EF4-FFF2-40B4-BE49-F238E27FC236}">
                    <a16:creationId xmlns="" xmlns:a16="http://schemas.microsoft.com/office/drawing/2014/main" id="{9B9A1B0B-31AD-4E2B-8903-740E5092FC8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>
                <a:off x="3511432" y="4028302"/>
                <a:ext cx="634206" cy="193517"/>
              </a:xfrm>
              <a:prstGeom prst="line">
                <a:avLst/>
              </a:prstGeom>
              <a:solidFill>
                <a:schemeClr val="accent1"/>
              </a:solidFill>
              <a:ln w="63500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cxnSp>
        </p:grpSp>
        <p:pic>
          <p:nvPicPr>
            <p:cNvPr id="22" name="Picture 21">
              <a:extLst>
                <a:ext uri="{FF2B5EF4-FFF2-40B4-BE49-F238E27FC236}">
                  <a16:creationId xmlns="" xmlns:a16="http://schemas.microsoft.com/office/drawing/2014/main" id="{652372C6-9923-4525-B272-3CE3BBA2FD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23286" y="4042200"/>
              <a:ext cx="705365" cy="705365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="" xmlns:a16="http://schemas.microsoft.com/office/drawing/2014/main" id="{678D8C0C-9580-470F-9FED-009A797E4F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8735"/>
            <a:stretch/>
          </p:blipFill>
          <p:spPr>
            <a:xfrm>
              <a:off x="3555223" y="4747565"/>
              <a:ext cx="1041491" cy="942662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B3BBDECA-0418-41CA-812C-0BEB74DBC0A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7213" y="1697354"/>
            <a:ext cx="3887586" cy="3398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1637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3B42836B-01D6-4E0C-8A3C-D70FA087E69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874" y="2526626"/>
            <a:ext cx="2345768" cy="2864358"/>
          </a:xfrm>
          <a:prstGeom prst="rect">
            <a:avLst/>
          </a:prstGeom>
        </p:spPr>
      </p:pic>
      <p:sp>
        <p:nvSpPr>
          <p:cNvPr id="8" name="Speech Bubble: Oval 7">
            <a:extLst>
              <a:ext uri="{FF2B5EF4-FFF2-40B4-BE49-F238E27FC236}">
                <a16:creationId xmlns="" xmlns:a16="http://schemas.microsoft.com/office/drawing/2014/main" id="{A57EFEE0-F641-4B97-B29B-245443850881}"/>
              </a:ext>
            </a:extLst>
          </p:cNvPr>
          <p:cNvSpPr/>
          <p:nvPr/>
        </p:nvSpPr>
        <p:spPr bwMode="auto">
          <a:xfrm rot="1426217">
            <a:off x="1649231" y="2452251"/>
            <a:ext cx="1144987" cy="721241"/>
          </a:xfrm>
          <a:prstGeom prst="wedgeEllipseCallout">
            <a:avLst>
              <a:gd name="adj1" fmla="val -43056"/>
              <a:gd name="adj2" fmla="val 91163"/>
            </a:avLst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>
                <a:latin typeface="Adobe Garamond Pro Bold" panose="02020702060506020403" pitchFamily="18" charset="0"/>
              </a:rPr>
              <a:t>WTF!?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400" dirty="0" err="1">
                <a:latin typeface="Adobe Garamond Pro Bold" panose="02020702060506020403" pitchFamily="18" charset="0"/>
              </a:rPr>
              <a:t>MoK</a:t>
            </a:r>
            <a:r>
              <a:rPr lang="en-US" sz="1400" dirty="0">
                <a:latin typeface="Adobe Garamond Pro Bold" panose="02020702060506020403" pitchFamily="18" charset="0"/>
                <a:ea typeface="Tahoma" panose="020B0604030504040204" pitchFamily="34" charset="0"/>
                <a:cs typeface="Tahoma" panose="020B0604030504040204" pitchFamily="34" charset="0"/>
              </a:rPr>
              <a:t>α?</a:t>
            </a:r>
            <a:endParaRPr kumimoji="0" 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dobe Garamond Pro Bold" panose="02020702060506020403" pitchFamily="18" charset="0"/>
            </a:endParaRPr>
          </a:p>
        </p:txBody>
      </p:sp>
      <p:sp>
        <p:nvSpPr>
          <p:cNvPr id="5" name="Title 4">
            <a:extLst>
              <a:ext uri="{FF2B5EF4-FFF2-40B4-BE49-F238E27FC236}">
                <a16:creationId xmlns="" xmlns:a16="http://schemas.microsoft.com/office/drawing/2014/main" id="{81A03F8D-29F7-4ECB-B64C-F3437F40D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X-rays sources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93D5DDC9-31BC-4907-AD79-65C8F5567561}"/>
              </a:ext>
            </a:extLst>
          </p:cNvPr>
          <p:cNvSpPr/>
          <p:nvPr/>
        </p:nvSpPr>
        <p:spPr bwMode="auto">
          <a:xfrm>
            <a:off x="3450627" y="2252087"/>
            <a:ext cx="4660777" cy="1237507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2400" b="1" dirty="0">
                <a:solidFill>
                  <a:schemeClr val="bg1"/>
                </a:solidFill>
              </a:rPr>
              <a:t>X-ray Sources and capabilities</a:t>
            </a:r>
          </a:p>
          <a:p>
            <a:r>
              <a:rPr lang="en-US" sz="2400" b="1" dirty="0">
                <a:solidFill>
                  <a:schemeClr val="bg1"/>
                </a:solidFill>
              </a:rPr>
              <a:t>In general and for extreme conditions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6F97A2DE-FD21-4A20-8C3E-22A981C7D71E}"/>
              </a:ext>
            </a:extLst>
          </p:cNvPr>
          <p:cNvSpPr/>
          <p:nvPr/>
        </p:nvSpPr>
        <p:spPr bwMode="auto">
          <a:xfrm>
            <a:off x="3450627" y="3669798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Oldies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17D3BB75-BB33-4CFB-B2AB-6F9EA3AC608F}"/>
              </a:ext>
            </a:extLst>
          </p:cNvPr>
          <p:cNvSpPr/>
          <p:nvPr/>
        </p:nvSpPr>
        <p:spPr bwMode="auto">
          <a:xfrm>
            <a:off x="3450627" y="4129389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Newbies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07106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B0D1E-9732-4EF0-A15F-C416B485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Lab. X-ray sources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C1769CAB-EA1F-48B3-9E53-07D22DE9916E}"/>
              </a:ext>
            </a:extLst>
          </p:cNvPr>
          <p:cNvCxnSpPr/>
          <p:nvPr/>
        </p:nvCxnSpPr>
        <p:spPr bwMode="auto">
          <a:xfrm>
            <a:off x="477903" y="4417489"/>
            <a:ext cx="8031425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861BBC6-7224-413D-BA3E-3519C145D542}"/>
              </a:ext>
            </a:extLst>
          </p:cNvPr>
          <p:cNvCxnSpPr/>
          <p:nvPr/>
        </p:nvCxnSpPr>
        <p:spPr bwMode="auto">
          <a:xfrm flipV="1">
            <a:off x="477903" y="4246536"/>
            <a:ext cx="0" cy="34190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612113-879A-44A7-B7DE-F1D5D242D51A}"/>
              </a:ext>
            </a:extLst>
          </p:cNvPr>
          <p:cNvSpPr txBox="1"/>
          <p:nvPr/>
        </p:nvSpPr>
        <p:spPr>
          <a:xfrm>
            <a:off x="157943" y="465788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607271-7B0D-45EF-BC82-AFF8F8CD9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8" y="2511953"/>
            <a:ext cx="1748717" cy="123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9E6B5A-FD93-431C-A534-4B71E1F411FD}"/>
              </a:ext>
            </a:extLst>
          </p:cNvPr>
          <p:cNvSpPr txBox="1"/>
          <p:nvPr/>
        </p:nvSpPr>
        <p:spPr>
          <a:xfrm>
            <a:off x="224869" y="1829678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Crookes tube from 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C. </a:t>
            </a:r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Röntgen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140B50-4743-4A4C-A221-1C70DA5DCD86}"/>
              </a:ext>
            </a:extLst>
          </p:cNvPr>
          <p:cNvSpPr txBox="1"/>
          <p:nvPr/>
        </p:nvSpPr>
        <p:spPr>
          <a:xfrm>
            <a:off x="106140" y="5287337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Crookes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‘cold tubes’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41E72469-1AD2-4F1F-8A5E-C98297868F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559" y="4036062"/>
            <a:ext cx="255608" cy="1608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1527373" y="1523766"/>
            <a:ext cx="1858377" cy="4240355"/>
            <a:chOff x="1527373" y="1523766"/>
            <a:chExt cx="1858377" cy="424035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EE1F18F1-E4B9-4BCF-830D-72221A66C2E1}"/>
                </a:ext>
              </a:extLst>
            </p:cNvPr>
            <p:cNvCxnSpPr/>
            <p:nvPr/>
          </p:nvCxnSpPr>
          <p:spPr bwMode="auto">
            <a:xfrm flipV="1">
              <a:off x="2260219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70AFCD7-36C9-4F7F-9B05-ED54B99717D6}"/>
                </a:ext>
              </a:extLst>
            </p:cNvPr>
            <p:cNvSpPr txBox="1"/>
            <p:nvPr/>
          </p:nvSpPr>
          <p:spPr>
            <a:xfrm>
              <a:off x="1981202" y="4675994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1913</a:t>
              </a:r>
            </a:p>
            <a:p>
              <a:r>
                <a:rPr lang="en-US" b="1" dirty="0"/>
                <a:t>1917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854E4A9-30DC-4FF8-94A8-06E301EE5989}"/>
                </a:ext>
              </a:extLst>
            </p:cNvPr>
            <p:cNvSpPr txBox="1"/>
            <p:nvPr/>
          </p:nvSpPr>
          <p:spPr>
            <a:xfrm>
              <a:off x="1527373" y="5302456"/>
              <a:ext cx="1104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W. Coolidge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fixed anode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592616E6-707B-4475-ABA7-76FDAD824E1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07167" y="4067330"/>
              <a:ext cx="277608" cy="12444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F94A8ACB-80BA-43B6-A3F8-C213B6FF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56917" y="2295235"/>
              <a:ext cx="2500301" cy="95736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76057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2BC00DAC-3D59-467C-8BB5-C5D85E2D0C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Lab. X-ray source: W. Coolidge tube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AD0AF29-AAE2-4FCD-B688-DFF6B69DFC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1" y="2866638"/>
            <a:ext cx="5898326" cy="347649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60F8BB09-9BD2-4EE9-AFA2-A2DA18FCE60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211" y="867263"/>
            <a:ext cx="3995351" cy="1529818"/>
          </a:xfrm>
          <a:prstGeom prst="rect">
            <a:avLst/>
          </a:prstGeom>
        </p:spPr>
      </p:pic>
      <p:cxnSp>
        <p:nvCxnSpPr>
          <p:cNvPr id="8" name="Straight Arrow Connector 7">
            <a:extLst>
              <a:ext uri="{FF2B5EF4-FFF2-40B4-BE49-F238E27FC236}">
                <a16:creationId xmlns="" xmlns:a16="http://schemas.microsoft.com/office/drawing/2014/main" id="{6943E1C8-646F-48BF-BC86-9122E1A77D3A}"/>
              </a:ext>
            </a:extLst>
          </p:cNvPr>
          <p:cNvCxnSpPr/>
          <p:nvPr/>
        </p:nvCxnSpPr>
        <p:spPr bwMode="auto">
          <a:xfrm flipV="1">
            <a:off x="568411" y="4975654"/>
            <a:ext cx="411892" cy="3624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52C1E255-A2D6-44E1-81F7-336BE0036CFE}"/>
              </a:ext>
            </a:extLst>
          </p:cNvPr>
          <p:cNvSpPr txBox="1"/>
          <p:nvPr/>
        </p:nvSpPr>
        <p:spPr>
          <a:xfrm>
            <a:off x="230844" y="5332796"/>
            <a:ext cx="11448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/>
              <a:t>Cathode</a:t>
            </a:r>
          </a:p>
          <a:p>
            <a:r>
              <a:rPr lang="en-US" b="1" spc="-150" dirty="0"/>
              <a:t>i.e. tungsten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4C65BB47-F877-49AA-BBAE-AF4A49D477EE}"/>
              </a:ext>
            </a:extLst>
          </p:cNvPr>
          <p:cNvSpPr txBox="1"/>
          <p:nvPr/>
        </p:nvSpPr>
        <p:spPr>
          <a:xfrm>
            <a:off x="4399387" y="5571694"/>
            <a:ext cx="180850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/>
              <a:t>Anode</a:t>
            </a:r>
          </a:p>
          <a:p>
            <a:r>
              <a:rPr lang="en-US" b="1" spc="-150" dirty="0"/>
              <a:t>Materials producing </a:t>
            </a:r>
          </a:p>
          <a:p>
            <a:r>
              <a:rPr lang="en-US" b="1" spc="-150" dirty="0"/>
              <a:t>char. X-rays.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="" xmlns:a16="http://schemas.microsoft.com/office/drawing/2014/main" id="{5E59ED0C-4FD4-471D-9771-69E69BC86AA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4176584" y="5156886"/>
            <a:ext cx="263611" cy="41480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3" name="Group 2"/>
          <p:cNvGrpSpPr/>
          <p:nvPr/>
        </p:nvGrpSpPr>
        <p:grpSpPr>
          <a:xfrm>
            <a:off x="3541585" y="1102236"/>
            <a:ext cx="5541038" cy="3776023"/>
            <a:chOff x="3541585" y="1102236"/>
            <a:chExt cx="5541038" cy="3776023"/>
          </a:xfrm>
        </p:grpSpPr>
        <p:pic>
          <p:nvPicPr>
            <p:cNvPr id="14" name="Picture 13">
              <a:extLst>
                <a:ext uri="{FF2B5EF4-FFF2-40B4-BE49-F238E27FC236}">
                  <a16:creationId xmlns="" xmlns:a16="http://schemas.microsoft.com/office/drawing/2014/main" id="{1B2A74B3-5778-4F57-B7AF-8D51F1F74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1585" y="1102236"/>
              <a:ext cx="5541038" cy="3776023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="" xmlns:a16="http://schemas.microsoft.com/office/drawing/2014/main" id="{04AB917F-B8E5-489B-82D1-EE4C5B4A7FA7}"/>
                </a:ext>
              </a:extLst>
            </p:cNvPr>
            <p:cNvSpPr txBox="1"/>
            <p:nvPr/>
          </p:nvSpPr>
          <p:spPr>
            <a:xfrm>
              <a:off x="7111106" y="1418615"/>
              <a:ext cx="170110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Rhodium target</a:t>
              </a:r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="" xmlns:a16="http://schemas.microsoft.com/office/drawing/2014/main" id="{08488449-ECA5-4F82-B23F-3532EA416C3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4736756" y="2328991"/>
              <a:ext cx="263611" cy="414808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Arrow Connector 18">
              <a:extLst>
                <a:ext uri="{FF2B5EF4-FFF2-40B4-BE49-F238E27FC236}">
                  <a16:creationId xmlns="" xmlns:a16="http://schemas.microsoft.com/office/drawing/2014/main" id="{30458E61-556A-4310-B4F2-DCF01345F1E2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5000367" y="4000069"/>
              <a:ext cx="435080" cy="283607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DCEC82D-FA41-4FA3-8367-A4B8E1A46CB8}"/>
                </a:ext>
              </a:extLst>
            </p:cNvPr>
            <p:cNvSpPr txBox="1"/>
            <p:nvPr/>
          </p:nvSpPr>
          <p:spPr>
            <a:xfrm>
              <a:off x="5470319" y="3803318"/>
              <a:ext cx="146546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50" dirty="0"/>
                <a:t>bremsstrahlung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740B07BD-A3A9-418A-8BFB-9B852B60A29F}"/>
                </a:ext>
              </a:extLst>
            </p:cNvPr>
            <p:cNvSpPr txBox="1"/>
            <p:nvPr/>
          </p:nvSpPr>
          <p:spPr>
            <a:xfrm>
              <a:off x="5008605" y="2679080"/>
              <a:ext cx="3237553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spc="-150" dirty="0">
                  <a:solidFill>
                    <a:srgbClr val="FF0000"/>
                  </a:solidFill>
                </a:rPr>
                <a:t>Characteristic X-rays</a:t>
              </a:r>
            </a:p>
            <a:p>
              <a:r>
                <a:rPr lang="en-US" b="1" spc="-150" dirty="0">
                  <a:solidFill>
                    <a:srgbClr val="FF0000"/>
                  </a:solidFill>
                  <a:latin typeface="+mj-lt"/>
                </a:rPr>
                <a:t>K</a:t>
              </a:r>
              <a:r>
                <a:rPr lang="en-US" b="1" spc="-150" baseline="-25000" dirty="0">
                  <a:solidFill>
                    <a:srgbClr val="FF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α1 </a:t>
              </a:r>
              <a:r>
                <a:rPr lang="en-US" b="1" spc="-150" dirty="0">
                  <a:solidFill>
                    <a:srgbClr val="FF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(</a:t>
              </a:r>
              <a:r>
                <a:rPr lang="en-US" spc="-150" dirty="0">
                  <a:solidFill>
                    <a:srgbClr val="FF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20.2keV, </a:t>
              </a:r>
              <a:r>
                <a:rPr lang="en-US" spc="-15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0.61A</a:t>
              </a:r>
              <a:r>
                <a:rPr lang="en-US" b="1" spc="-150" dirty="0">
                  <a:solidFill>
                    <a:srgbClr val="FF0000"/>
                  </a:solidFill>
                  <a:latin typeface="+mj-lt"/>
                  <a:ea typeface="Tahoma" panose="020B0604030504040204" pitchFamily="34" charset="0"/>
                  <a:cs typeface="Tahoma" panose="020B0604030504040204" pitchFamily="34" charset="0"/>
                </a:rPr>
                <a:t>) K</a:t>
              </a:r>
              <a:r>
                <a:rPr lang="el-GR" b="1" spc="-150" baseline="-2500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β</a:t>
              </a:r>
              <a:r>
                <a:rPr lang="en-US" b="1" spc="-150" baseline="-2500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1</a:t>
              </a:r>
              <a:r>
                <a:rPr lang="en-US" b="1" spc="-15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 (</a:t>
              </a:r>
              <a:r>
                <a:rPr lang="en-US" spc="-15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22.7keV, 0.54A</a:t>
              </a:r>
              <a:r>
                <a:rPr lang="en-US" b="1" spc="-150" dirty="0">
                  <a:solidFill>
                    <a:srgbClr val="FF0000"/>
                  </a:solidFill>
                  <a:ea typeface="Tahoma" panose="020B0604030504040204" pitchFamily="34" charset="0"/>
                  <a:cs typeface="Arial" panose="020B0604020202020204" pitchFamily="34" charset="0"/>
                </a:rPr>
                <a:t>)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="" xmlns:a16="http://schemas.microsoft.com/office/drawing/2014/main" id="{A9FAC12C-CCFC-4E7B-8F65-0CA83CECF665}"/>
                </a:ext>
              </a:extLst>
            </p:cNvPr>
            <p:cNvCxnSpPr>
              <a:cxnSpLocks/>
            </p:cNvCxnSpPr>
            <p:nvPr/>
          </p:nvCxnSpPr>
          <p:spPr bwMode="auto">
            <a:xfrm flipH="1">
              <a:off x="4600832" y="3158607"/>
              <a:ext cx="391298" cy="185955"/>
            </a:xfrm>
            <a:prstGeom prst="straightConnector1">
              <a:avLst/>
            </a:prstGeom>
            <a:solidFill>
              <a:schemeClr val="accent1"/>
            </a:solidFill>
            <a:ln w="381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889233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B0D1E-9732-4EF0-A15F-C416B485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Lab. X-ray sources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C1769CAB-EA1F-48B3-9E53-07D22DE9916E}"/>
              </a:ext>
            </a:extLst>
          </p:cNvPr>
          <p:cNvCxnSpPr/>
          <p:nvPr/>
        </p:nvCxnSpPr>
        <p:spPr bwMode="auto">
          <a:xfrm>
            <a:off x="477903" y="4417489"/>
            <a:ext cx="8031425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" name="Straight Connector 3">
            <a:extLst>
              <a:ext uri="{FF2B5EF4-FFF2-40B4-BE49-F238E27FC236}">
                <a16:creationId xmlns="" xmlns:a16="http://schemas.microsoft.com/office/drawing/2014/main" id="{1861BBC6-7224-413D-BA3E-3519C145D542}"/>
              </a:ext>
            </a:extLst>
          </p:cNvPr>
          <p:cNvCxnSpPr/>
          <p:nvPr/>
        </p:nvCxnSpPr>
        <p:spPr bwMode="auto">
          <a:xfrm flipV="1">
            <a:off x="477903" y="4246536"/>
            <a:ext cx="0" cy="34190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FA612113-879A-44A7-B7DE-F1D5D242D51A}"/>
              </a:ext>
            </a:extLst>
          </p:cNvPr>
          <p:cNvSpPr txBox="1"/>
          <p:nvPr/>
        </p:nvSpPr>
        <p:spPr>
          <a:xfrm>
            <a:off x="157943" y="4657883"/>
            <a:ext cx="6399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1870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67607271-7B0D-45EF-BC82-AFF8F8CD9E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138" y="2511953"/>
            <a:ext cx="1748717" cy="123320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D19E6B5A-FD93-431C-A534-4B71E1F411FD}"/>
              </a:ext>
            </a:extLst>
          </p:cNvPr>
          <p:cNvSpPr txBox="1"/>
          <p:nvPr/>
        </p:nvSpPr>
        <p:spPr>
          <a:xfrm>
            <a:off x="224869" y="1829678"/>
            <a:ext cx="19912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Crookes tube from 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C. </a:t>
            </a:r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Röntgen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museum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23140B50-4743-4A4C-A221-1C70DA5DCD86}"/>
              </a:ext>
            </a:extLst>
          </p:cNvPr>
          <p:cNvSpPr txBox="1"/>
          <p:nvPr/>
        </p:nvSpPr>
        <p:spPr>
          <a:xfrm>
            <a:off x="106140" y="5287337"/>
            <a:ext cx="10615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W. Crookes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‘cold tubes’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="" xmlns:a16="http://schemas.microsoft.com/office/drawing/2014/main" id="{41E72469-1AD2-4F1F-8A5E-C98297868FBE}"/>
              </a:ext>
            </a:extLst>
          </p:cNvPr>
          <p:cNvCxnSpPr>
            <a:cxnSpLocks/>
          </p:cNvCxnSpPr>
          <p:nvPr/>
        </p:nvCxnSpPr>
        <p:spPr bwMode="auto">
          <a:xfrm flipV="1">
            <a:off x="477559" y="4036062"/>
            <a:ext cx="255608" cy="1608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6" name="Group 5"/>
          <p:cNvGrpSpPr/>
          <p:nvPr/>
        </p:nvGrpSpPr>
        <p:grpSpPr>
          <a:xfrm>
            <a:off x="1527373" y="1523766"/>
            <a:ext cx="1858377" cy="4240355"/>
            <a:chOff x="1527373" y="1523766"/>
            <a:chExt cx="1858377" cy="4240355"/>
          </a:xfrm>
        </p:grpSpPr>
        <p:cxnSp>
          <p:nvCxnSpPr>
            <p:cNvPr id="12" name="Straight Connector 11">
              <a:extLst>
                <a:ext uri="{FF2B5EF4-FFF2-40B4-BE49-F238E27FC236}">
                  <a16:creationId xmlns="" xmlns:a16="http://schemas.microsoft.com/office/drawing/2014/main" id="{EE1F18F1-E4B9-4BCF-830D-72221A66C2E1}"/>
                </a:ext>
              </a:extLst>
            </p:cNvPr>
            <p:cNvCxnSpPr/>
            <p:nvPr/>
          </p:nvCxnSpPr>
          <p:spPr bwMode="auto">
            <a:xfrm flipV="1">
              <a:off x="2260219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770AFCD7-36C9-4F7F-9B05-ED54B99717D6}"/>
                </a:ext>
              </a:extLst>
            </p:cNvPr>
            <p:cNvSpPr txBox="1"/>
            <p:nvPr/>
          </p:nvSpPr>
          <p:spPr>
            <a:xfrm>
              <a:off x="1981202" y="4675994"/>
              <a:ext cx="639919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1913</a:t>
              </a:r>
            </a:p>
            <a:p>
              <a:r>
                <a:rPr lang="en-US" b="1" dirty="0"/>
                <a:t>1917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854E4A9-30DC-4FF8-94A8-06E301EE5989}"/>
                </a:ext>
              </a:extLst>
            </p:cNvPr>
            <p:cNvSpPr txBox="1"/>
            <p:nvPr/>
          </p:nvSpPr>
          <p:spPr>
            <a:xfrm>
              <a:off x="1527373" y="5302456"/>
              <a:ext cx="110479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W. Coolidge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fixed anode</a:t>
              </a:r>
            </a:p>
          </p:txBody>
        </p:sp>
        <p:cxnSp>
          <p:nvCxnSpPr>
            <p:cNvPr id="18" name="Straight Connector 17">
              <a:extLst>
                <a:ext uri="{FF2B5EF4-FFF2-40B4-BE49-F238E27FC236}">
                  <a16:creationId xmlns="" xmlns:a16="http://schemas.microsoft.com/office/drawing/2014/main" id="{592616E6-707B-4475-ABA7-76FDAD824E1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2307167" y="4067330"/>
              <a:ext cx="277608" cy="124445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24" name="Picture 23">
              <a:extLst>
                <a:ext uri="{FF2B5EF4-FFF2-40B4-BE49-F238E27FC236}">
                  <a16:creationId xmlns="" xmlns:a16="http://schemas.microsoft.com/office/drawing/2014/main" id="{F94A8ACB-80BA-43B6-A3F8-C213B6FF7BE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1656917" y="2295235"/>
              <a:ext cx="2500301" cy="957364"/>
            </a:xfrm>
            <a:prstGeom prst="rect">
              <a:avLst/>
            </a:prstGeom>
          </p:spPr>
        </p:pic>
      </p:grpSp>
      <p:grpSp>
        <p:nvGrpSpPr>
          <p:cNvPr id="9" name="Group 8"/>
          <p:cNvGrpSpPr/>
          <p:nvPr/>
        </p:nvGrpSpPr>
        <p:grpSpPr>
          <a:xfrm>
            <a:off x="2884140" y="1643833"/>
            <a:ext cx="1943235" cy="4674286"/>
            <a:chOff x="2884140" y="1643833"/>
            <a:chExt cx="1943235" cy="4674286"/>
          </a:xfrm>
        </p:grpSpPr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99A9B3DB-3B96-444C-8AC0-7D9746B865BB}"/>
                </a:ext>
              </a:extLst>
            </p:cNvPr>
            <p:cNvCxnSpPr/>
            <p:nvPr/>
          </p:nvCxnSpPr>
          <p:spPr bwMode="auto">
            <a:xfrm flipV="1">
              <a:off x="3596424" y="4248542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9" name="Straight Connector 18">
              <a:extLst>
                <a:ext uri="{FF2B5EF4-FFF2-40B4-BE49-F238E27FC236}">
                  <a16:creationId xmlns="" xmlns:a16="http://schemas.microsoft.com/office/drawing/2014/main" id="{7B9AD0A0-7070-47D8-AF8D-4B5D2F41A5D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96423" y="2773846"/>
              <a:ext cx="319960" cy="14032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3" name="Picture 12">
              <a:extLst>
                <a:ext uri="{FF2B5EF4-FFF2-40B4-BE49-F238E27FC236}">
                  <a16:creationId xmlns="" xmlns:a16="http://schemas.microsoft.com/office/drawing/2014/main" id="{B34D4792-8A96-4B68-A536-77FA72C65B1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818" y="1643833"/>
              <a:ext cx="1318557" cy="922990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1AC3A8D-D005-4FBF-A9C5-7FDC3230D98D}"/>
                </a:ext>
              </a:extLst>
            </p:cNvPr>
            <p:cNvSpPr txBox="1"/>
            <p:nvPr/>
          </p:nvSpPr>
          <p:spPr>
            <a:xfrm>
              <a:off x="3276464" y="465788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1929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7D32CAE-493C-4B1A-9850-466222AF3B7A}"/>
                </a:ext>
              </a:extLst>
            </p:cNvPr>
            <p:cNvSpPr txBox="1"/>
            <p:nvPr/>
          </p:nvSpPr>
          <p:spPr>
            <a:xfrm>
              <a:off x="2884140" y="5302456"/>
              <a:ext cx="1737976" cy="10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Philips produces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First rotating anode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‘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Rotalix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’</a:t>
              </a:r>
            </a:p>
            <a:p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idea or. from 1897</a:t>
              </a: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3939610" y="2312181"/>
            <a:ext cx="3744201" cy="2683170"/>
            <a:chOff x="3939610" y="2312181"/>
            <a:chExt cx="3744201" cy="2683170"/>
          </a:xfrm>
        </p:grpSpPr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029FE25C-0BBD-4780-8972-0C5F1DEF2417}"/>
                </a:ext>
              </a:extLst>
            </p:cNvPr>
            <p:cNvCxnSpPr/>
            <p:nvPr/>
          </p:nvCxnSpPr>
          <p:spPr bwMode="auto">
            <a:xfrm flipV="1">
              <a:off x="4259570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4" name="Picture 33">
              <a:extLst>
                <a:ext uri="{FF2B5EF4-FFF2-40B4-BE49-F238E27FC236}">
                  <a16:creationId xmlns="" xmlns:a16="http://schemas.microsoft.com/office/drawing/2014/main" id="{66E0A911-407F-41ED-BB2C-44AC3B4C9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05" y="2846955"/>
              <a:ext cx="3308306" cy="809018"/>
            </a:xfrm>
            <a:prstGeom prst="rect">
              <a:avLst/>
            </a:prstGeom>
          </p:spPr>
        </p:pic>
        <p:cxnSp>
          <p:nvCxnSpPr>
            <p:cNvPr id="35" name="Straight Connector 34">
              <a:extLst>
                <a:ext uri="{FF2B5EF4-FFF2-40B4-BE49-F238E27FC236}">
                  <a16:creationId xmlns="" xmlns:a16="http://schemas.microsoft.com/office/drawing/2014/main" id="{9F5F5EB8-DD8B-40B7-BCBC-F0E282DA895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4548" y="3745162"/>
              <a:ext cx="347568" cy="40972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50E60FC7-CB34-4F34-A4FE-3E08FFDF7629}"/>
                </a:ext>
              </a:extLst>
            </p:cNvPr>
            <p:cNvSpPr txBox="1"/>
            <p:nvPr/>
          </p:nvSpPr>
          <p:spPr>
            <a:xfrm>
              <a:off x="3939610" y="465679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1934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4AEF0824-C6E1-4D9E-A3D3-EC6DAEA930B7}"/>
                </a:ext>
              </a:extLst>
            </p:cNvPr>
            <p:cNvSpPr txBox="1"/>
            <p:nvPr/>
          </p:nvSpPr>
          <p:spPr>
            <a:xfrm>
              <a:off x="5237614" y="2312181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Siemens produces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`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Pantix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`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23566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="" xmlns:a16="http://schemas.microsoft.com/office/drawing/2014/main" id="{B5FC46E1-6E5D-4520-A5FD-6516C4D6C35D}"/>
              </a:ext>
            </a:extLst>
          </p:cNvPr>
          <p:cNvSpPr/>
          <p:nvPr/>
        </p:nvSpPr>
        <p:spPr bwMode="auto">
          <a:xfrm>
            <a:off x="0" y="807868"/>
            <a:ext cx="3487351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273FE294-FC9C-4EC1-8C87-6F30365F99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source: Rotating anode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4A6CC0EF-59C9-4554-BBBC-1BA10C879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72947" y="2350233"/>
            <a:ext cx="3706135" cy="218441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="" xmlns:a16="http://schemas.microsoft.com/office/drawing/2014/main" id="{0E193098-8AF1-4F62-8A93-2E0EC73774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1571" y="3318684"/>
            <a:ext cx="3719780" cy="268221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="" xmlns:a16="http://schemas.microsoft.com/office/drawing/2014/main" id="{5313A8C0-8062-48C0-A47B-EA697A141E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3487351" y="787880"/>
            <a:ext cx="4064000" cy="2382520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="" xmlns:a16="http://schemas.microsoft.com/office/drawing/2014/main" id="{EEEBC870-442C-4441-931E-265033770000}"/>
              </a:ext>
            </a:extLst>
          </p:cNvPr>
          <p:cNvCxnSpPr>
            <a:cxnSpLocks/>
          </p:cNvCxnSpPr>
          <p:nvPr/>
        </p:nvCxnSpPr>
        <p:spPr bwMode="auto">
          <a:xfrm flipV="1">
            <a:off x="4632216" y="2540839"/>
            <a:ext cx="897564" cy="275965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2084B6CD-E7DC-4944-ADDF-A6B55FF4424A}"/>
              </a:ext>
            </a:extLst>
          </p:cNvPr>
          <p:cNvSpPr txBox="1"/>
          <p:nvPr/>
        </p:nvSpPr>
        <p:spPr>
          <a:xfrm>
            <a:off x="3487351" y="2542363"/>
            <a:ext cx="83144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/>
              <a:t>Tapered</a:t>
            </a:r>
          </a:p>
          <a:p>
            <a:r>
              <a:rPr lang="en-US" b="1" spc="-150" dirty="0"/>
              <a:t>anode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="" xmlns:a16="http://schemas.microsoft.com/office/drawing/2014/main" id="{C545389A-1269-422F-B5D4-DA206AD0CDF0}"/>
              </a:ext>
            </a:extLst>
          </p:cNvPr>
          <p:cNvCxnSpPr>
            <a:cxnSpLocks/>
          </p:cNvCxnSpPr>
          <p:nvPr/>
        </p:nvCxnSpPr>
        <p:spPr bwMode="auto">
          <a:xfrm>
            <a:off x="5643001" y="2678822"/>
            <a:ext cx="296480" cy="427738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>
            <a:extLst>
              <a:ext uri="{FF2B5EF4-FFF2-40B4-BE49-F238E27FC236}">
                <a16:creationId xmlns="" xmlns:a16="http://schemas.microsoft.com/office/drawing/2014/main" id="{F11D0F02-7798-438F-B4A8-2CA8CD31B9E0}"/>
              </a:ext>
            </a:extLst>
          </p:cNvPr>
          <p:cNvCxnSpPr>
            <a:cxnSpLocks/>
          </p:cNvCxnSpPr>
          <p:nvPr/>
        </p:nvCxnSpPr>
        <p:spPr bwMode="auto">
          <a:xfrm>
            <a:off x="5613284" y="2682938"/>
            <a:ext cx="78177" cy="487462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F9BD672-EEF2-4CBF-B809-DC96059F4111}"/>
              </a:ext>
            </a:extLst>
          </p:cNvPr>
          <p:cNvSpPr txBox="1"/>
          <p:nvPr/>
        </p:nvSpPr>
        <p:spPr>
          <a:xfrm>
            <a:off x="5969198" y="2793929"/>
            <a:ext cx="69602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spc="-150" dirty="0">
                <a:solidFill>
                  <a:srgbClr val="FF0000"/>
                </a:solidFill>
              </a:rPr>
              <a:t>X-rays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9A36C77C-C951-420D-9B02-8490C5345A45}"/>
              </a:ext>
            </a:extLst>
          </p:cNvPr>
          <p:cNvSpPr txBox="1"/>
          <p:nvPr/>
        </p:nvSpPr>
        <p:spPr>
          <a:xfrm>
            <a:off x="1192089" y="5568921"/>
            <a:ext cx="132440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Simple tube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80FBCD6E-F625-4541-A639-FB77F8CE81A7}"/>
              </a:ext>
            </a:extLst>
          </p:cNvPr>
          <p:cNvSpPr txBox="1"/>
          <p:nvPr/>
        </p:nvSpPr>
        <p:spPr>
          <a:xfrm>
            <a:off x="7757116" y="1576129"/>
            <a:ext cx="10550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Rotating </a:t>
            </a:r>
          </a:p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anode</a:t>
            </a:r>
          </a:p>
        </p:txBody>
      </p:sp>
    </p:spTree>
    <p:extLst>
      <p:ext uri="{BB962C8B-B14F-4D97-AF65-F5344CB8AC3E}">
        <p14:creationId xmlns:p14="http://schemas.microsoft.com/office/powerpoint/2010/main" val="423876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B0D1E-9732-4EF0-A15F-C416B485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Lab. X-ray sources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C1769CAB-EA1F-48B3-9E53-07D22DE9916E}"/>
              </a:ext>
            </a:extLst>
          </p:cNvPr>
          <p:cNvCxnSpPr/>
          <p:nvPr/>
        </p:nvCxnSpPr>
        <p:spPr bwMode="auto">
          <a:xfrm>
            <a:off x="477903" y="4417489"/>
            <a:ext cx="8031425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11" name="Group 10">
            <a:extLst>
              <a:ext uri="{FF2B5EF4-FFF2-40B4-BE49-F238E27FC236}">
                <a16:creationId xmlns="" xmlns:a16="http://schemas.microsoft.com/office/drawing/2014/main" id="{819510F5-F37F-4ED8-BB39-99763476CC72}"/>
              </a:ext>
            </a:extLst>
          </p:cNvPr>
          <p:cNvGrpSpPr/>
          <p:nvPr/>
        </p:nvGrpSpPr>
        <p:grpSpPr>
          <a:xfrm>
            <a:off x="7434030" y="4223127"/>
            <a:ext cx="1186543" cy="998844"/>
            <a:chOff x="7434030" y="4223127"/>
            <a:chExt cx="1186543" cy="998844"/>
          </a:xfrm>
        </p:grpSpPr>
        <p:cxnSp>
          <p:nvCxnSpPr>
            <p:cNvPr id="33" name="Straight Connector 32">
              <a:extLst>
                <a:ext uri="{FF2B5EF4-FFF2-40B4-BE49-F238E27FC236}">
                  <a16:creationId xmlns="" xmlns:a16="http://schemas.microsoft.com/office/drawing/2014/main" id="{CFEEAAD2-B9C7-451E-BA83-4E704DCB8E3E}"/>
                </a:ext>
              </a:extLst>
            </p:cNvPr>
            <p:cNvCxnSpPr/>
            <p:nvPr/>
          </p:nvCxnSpPr>
          <p:spPr bwMode="auto">
            <a:xfrm flipV="1">
              <a:off x="7831946" y="4223127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6" name="TextBox 35">
              <a:extLst>
                <a:ext uri="{FF2B5EF4-FFF2-40B4-BE49-F238E27FC236}">
                  <a16:creationId xmlns="" xmlns:a16="http://schemas.microsoft.com/office/drawing/2014/main" id="{7D56DB7E-6A60-4D40-AED3-B915EBA032C1}"/>
                </a:ext>
              </a:extLst>
            </p:cNvPr>
            <p:cNvSpPr txBox="1"/>
            <p:nvPr/>
          </p:nvSpPr>
          <p:spPr>
            <a:xfrm>
              <a:off x="7434030" y="4760306"/>
              <a:ext cx="11865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Liquid metal 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sources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7A8CDD6B-FF10-4856-91A6-D8967E017EEF}"/>
              </a:ext>
            </a:extLst>
          </p:cNvPr>
          <p:cNvSpPr txBox="1"/>
          <p:nvPr/>
        </p:nvSpPr>
        <p:spPr>
          <a:xfrm>
            <a:off x="603278" y="5222892"/>
            <a:ext cx="173797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Philips produces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First rotating anode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‘</a:t>
            </a:r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Rotalix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’</a:t>
            </a:r>
          </a:p>
          <a:p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idea or. from 1897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="" xmlns:a16="http://schemas.microsoft.com/office/drawing/2014/main" id="{F9701870-7E43-42AB-8261-82B1E38907F4}"/>
              </a:ext>
            </a:extLst>
          </p:cNvPr>
          <p:cNvGrpSpPr/>
          <p:nvPr/>
        </p:nvGrpSpPr>
        <p:grpSpPr>
          <a:xfrm>
            <a:off x="580634" y="1606806"/>
            <a:ext cx="4407347" cy="3352604"/>
            <a:chOff x="3276464" y="1643833"/>
            <a:chExt cx="4407347" cy="3352604"/>
          </a:xfrm>
        </p:grpSpPr>
        <p:cxnSp>
          <p:nvCxnSpPr>
            <p:cNvPr id="25" name="Straight Connector 24">
              <a:extLst>
                <a:ext uri="{FF2B5EF4-FFF2-40B4-BE49-F238E27FC236}">
                  <a16:creationId xmlns="" xmlns:a16="http://schemas.microsoft.com/office/drawing/2014/main" id="{69C0F18D-8B21-4C06-83AA-E634F06296A4}"/>
                </a:ext>
              </a:extLst>
            </p:cNvPr>
            <p:cNvCxnSpPr/>
            <p:nvPr/>
          </p:nvCxnSpPr>
          <p:spPr bwMode="auto">
            <a:xfrm flipV="1">
              <a:off x="3596424" y="4248542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4C3C5E0E-90F0-4750-8A4F-8778EB92965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3596423" y="2773846"/>
              <a:ext cx="319960" cy="1403249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1" name="Picture 30">
              <a:extLst>
                <a:ext uri="{FF2B5EF4-FFF2-40B4-BE49-F238E27FC236}">
                  <a16:creationId xmlns="" xmlns:a16="http://schemas.microsoft.com/office/drawing/2014/main" id="{ADD05064-2A63-4D6F-95B4-1F5BB9088D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08818" y="1643833"/>
              <a:ext cx="1318557" cy="92299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="" xmlns:a16="http://schemas.microsoft.com/office/drawing/2014/main" id="{02EA69CB-C24F-47DF-96EA-9EAAC4A7BC46}"/>
                </a:ext>
              </a:extLst>
            </p:cNvPr>
            <p:cNvSpPr txBox="1"/>
            <p:nvPr/>
          </p:nvSpPr>
          <p:spPr>
            <a:xfrm>
              <a:off x="3276464" y="465788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1929</a:t>
              </a:r>
            </a:p>
          </p:txBody>
        </p:sp>
        <p:cxnSp>
          <p:nvCxnSpPr>
            <p:cNvPr id="34" name="Straight Connector 33">
              <a:extLst>
                <a:ext uri="{FF2B5EF4-FFF2-40B4-BE49-F238E27FC236}">
                  <a16:creationId xmlns="" xmlns:a16="http://schemas.microsoft.com/office/drawing/2014/main" id="{188A1AEB-7012-4466-87D0-6211825435BD}"/>
                </a:ext>
              </a:extLst>
            </p:cNvPr>
            <p:cNvCxnSpPr/>
            <p:nvPr/>
          </p:nvCxnSpPr>
          <p:spPr bwMode="auto">
            <a:xfrm flipV="1">
              <a:off x="4259570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35" name="Picture 34">
              <a:extLst>
                <a:ext uri="{FF2B5EF4-FFF2-40B4-BE49-F238E27FC236}">
                  <a16:creationId xmlns="" xmlns:a16="http://schemas.microsoft.com/office/drawing/2014/main" id="{6C725F19-9065-4DDE-82C4-7A13937D9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75505" y="2846955"/>
              <a:ext cx="3308306" cy="809018"/>
            </a:xfrm>
            <a:prstGeom prst="rect">
              <a:avLst/>
            </a:prstGeom>
          </p:spPr>
        </p:pic>
        <p:cxnSp>
          <p:nvCxnSpPr>
            <p:cNvPr id="37" name="Straight Connector 36">
              <a:extLst>
                <a:ext uri="{FF2B5EF4-FFF2-40B4-BE49-F238E27FC236}">
                  <a16:creationId xmlns="" xmlns:a16="http://schemas.microsoft.com/office/drawing/2014/main" id="{0E3953DD-F650-46F4-9526-AE1DFDC031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4274548" y="3745162"/>
              <a:ext cx="347568" cy="409727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C0C14CB0-6259-43BC-B358-6E273563F32C}"/>
                </a:ext>
              </a:extLst>
            </p:cNvPr>
            <p:cNvSpPr txBox="1"/>
            <p:nvPr/>
          </p:nvSpPr>
          <p:spPr>
            <a:xfrm>
              <a:off x="3939610" y="4656797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1934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B5382A7D-C0FE-4683-91AE-2E9CF4EF1A34}"/>
                </a:ext>
              </a:extLst>
            </p:cNvPr>
            <p:cNvSpPr txBox="1"/>
            <p:nvPr/>
          </p:nvSpPr>
          <p:spPr>
            <a:xfrm>
              <a:off x="5237614" y="2312181"/>
              <a:ext cx="158408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Siemens produces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`</a:t>
              </a:r>
              <a:r>
                <a:rPr lang="en-US" sz="1200" b="1" dirty="0" err="1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Pantix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`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7FB2C88F-2C1D-4A8A-8971-CC547AA3E1F6}"/>
              </a:ext>
            </a:extLst>
          </p:cNvPr>
          <p:cNvGrpSpPr/>
          <p:nvPr/>
        </p:nvGrpSpPr>
        <p:grpSpPr>
          <a:xfrm>
            <a:off x="5472705" y="1867509"/>
            <a:ext cx="1961325" cy="3863215"/>
            <a:chOff x="5472705" y="1867509"/>
            <a:chExt cx="1961325" cy="3863215"/>
          </a:xfrm>
        </p:grpSpPr>
        <p:cxnSp>
          <p:nvCxnSpPr>
            <p:cNvPr id="26" name="Straight Connector 25">
              <a:extLst>
                <a:ext uri="{FF2B5EF4-FFF2-40B4-BE49-F238E27FC236}">
                  <a16:creationId xmlns="" xmlns:a16="http://schemas.microsoft.com/office/drawing/2014/main" id="{FDE2FE00-D57D-4343-9487-239727DBEC37}"/>
                </a:ext>
              </a:extLst>
            </p:cNvPr>
            <p:cNvCxnSpPr/>
            <p:nvPr/>
          </p:nvCxnSpPr>
          <p:spPr bwMode="auto">
            <a:xfrm flipV="1">
              <a:off x="6111616" y="4224214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8" name="TextBox 27">
              <a:extLst>
                <a:ext uri="{FF2B5EF4-FFF2-40B4-BE49-F238E27FC236}">
                  <a16:creationId xmlns="" xmlns:a16="http://schemas.microsoft.com/office/drawing/2014/main" id="{1BE9B4CC-1016-4745-A140-CB85DB9828E0}"/>
                </a:ext>
              </a:extLst>
            </p:cNvPr>
            <p:cNvSpPr txBox="1"/>
            <p:nvPr/>
          </p:nvSpPr>
          <p:spPr>
            <a:xfrm>
              <a:off x="5824606" y="4652584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2005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DAE1842B-F191-48B6-81B1-79E399976F66}"/>
                </a:ext>
              </a:extLst>
            </p:cNvPr>
            <p:cNvSpPr txBox="1"/>
            <p:nvPr/>
          </p:nvSpPr>
          <p:spPr>
            <a:xfrm>
              <a:off x="5546330" y="5084393"/>
              <a:ext cx="1402948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Fancy anode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Anode – fixed,</a:t>
              </a: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Tube is rotating</a:t>
              </a:r>
            </a:p>
          </p:txBody>
        </p:sp>
        <p:pic>
          <p:nvPicPr>
            <p:cNvPr id="9" name="Picture 8">
              <a:extLst>
                <a:ext uri="{FF2B5EF4-FFF2-40B4-BE49-F238E27FC236}">
                  <a16:creationId xmlns="" xmlns:a16="http://schemas.microsoft.com/office/drawing/2014/main" id="{601F1388-AFCE-42AA-9180-B0717DF3BD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2705" y="1946947"/>
              <a:ext cx="1961325" cy="1961325"/>
            </a:xfrm>
            <a:prstGeom prst="rect">
              <a:avLst/>
            </a:prstGeom>
          </p:spPr>
        </p:pic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139B652-543D-43BB-9BA4-88B55957427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6111615" y="3908272"/>
              <a:ext cx="65902" cy="269740"/>
            </a:xfrm>
            <a:prstGeom prst="line">
              <a:avLst/>
            </a:prstGeom>
            <a:solidFill>
              <a:schemeClr val="accent1"/>
            </a:solidFill>
            <a:ln w="254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0C7D329A-6077-4D6C-B94B-847F41968999}"/>
                </a:ext>
              </a:extLst>
            </p:cNvPr>
            <p:cNvSpPr txBox="1"/>
            <p:nvPr/>
          </p:nvSpPr>
          <p:spPr>
            <a:xfrm>
              <a:off x="5899636" y="1867509"/>
              <a:ext cx="153439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Made in Germany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15151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933329-B70D-487D-B7F3-464FB9082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26435"/>
            <a:ext cx="8520113" cy="544512"/>
          </a:xfrm>
        </p:spPr>
        <p:txBody>
          <a:bodyPr/>
          <a:lstStyle/>
          <a:p>
            <a:r>
              <a:rPr lang="en-US" dirty="0"/>
              <a:t>Extreme conditions?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B0E9244E-6650-49EF-8CD3-B4ADE1A72974}"/>
              </a:ext>
            </a:extLst>
          </p:cNvPr>
          <p:cNvSpPr txBox="1"/>
          <p:nvPr/>
        </p:nvSpPr>
        <p:spPr>
          <a:xfrm>
            <a:off x="744861" y="1618861"/>
            <a:ext cx="745810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An extreme environment contains conditions that are hard to survive for most known life forms (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Wikipedia.org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F4E84C53-5C43-4A53-A017-982B167AB6BC}"/>
              </a:ext>
            </a:extLst>
          </p:cNvPr>
          <p:cNvSpPr txBox="1"/>
          <p:nvPr/>
        </p:nvSpPr>
        <p:spPr>
          <a:xfrm>
            <a:off x="1095261" y="3042666"/>
            <a:ext cx="645075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..research in </a:t>
            </a:r>
            <a:r>
              <a:rPr lang="en-US" sz="2400" dirty="0">
                <a:solidFill>
                  <a:srgbClr val="FF0000"/>
                </a:solidFill>
              </a:rPr>
              <a:t>nuclear physics 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relates to the </a:t>
            </a:r>
            <a:r>
              <a:rPr lang="en-US" sz="2400" dirty="0">
                <a:solidFill>
                  <a:srgbClr val="FF0000"/>
                </a:solidFill>
              </a:rPr>
              <a:t>study of nuclei under extreme conditions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 such as high spin and excitation energy.. (</a:t>
            </a:r>
            <a:r>
              <a:rPr lang="en-US" sz="1800" dirty="0">
                <a:solidFill>
                  <a:schemeClr val="bg2">
                    <a:lumMod val="75000"/>
                  </a:schemeClr>
                </a:solidFill>
              </a:rPr>
              <a:t>Wikipedia.org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641357768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B0D1E-9732-4EF0-A15F-C416B485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Lab. X-ray sources: Liquid metal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="" xmlns:a16="http://schemas.microsoft.com/office/drawing/2014/main" id="{9F2F8922-9BB0-4EAF-94E9-18E62A482EE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0496"/>
          <a:stretch/>
        </p:blipFill>
        <p:spPr>
          <a:xfrm>
            <a:off x="6096000" y="1776283"/>
            <a:ext cx="1985320" cy="2907594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="" xmlns:a16="http://schemas.microsoft.com/office/drawing/2014/main" id="{4EB6E1BB-8C5E-46EC-9105-D31E351E4D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12456"/>
            <a:ext cx="5943600" cy="5400675"/>
          </a:xfrm>
          <a:prstGeom prst="rect">
            <a:avLst/>
          </a:prstGeom>
        </p:spPr>
      </p:pic>
      <p:grpSp>
        <p:nvGrpSpPr>
          <p:cNvPr id="40" name="Group 39">
            <a:extLst>
              <a:ext uri="{FF2B5EF4-FFF2-40B4-BE49-F238E27FC236}">
                <a16:creationId xmlns="" xmlns:a16="http://schemas.microsoft.com/office/drawing/2014/main" id="{49D01BF5-6327-4C6C-8CD3-23D1D8889031}"/>
              </a:ext>
            </a:extLst>
          </p:cNvPr>
          <p:cNvGrpSpPr/>
          <p:nvPr/>
        </p:nvGrpSpPr>
        <p:grpSpPr>
          <a:xfrm>
            <a:off x="5502876" y="1178011"/>
            <a:ext cx="3309337" cy="4901513"/>
            <a:chOff x="5502876" y="1178011"/>
            <a:chExt cx="3309337" cy="4901513"/>
          </a:xfrm>
        </p:grpSpPr>
        <p:sp>
          <p:nvSpPr>
            <p:cNvPr id="38" name="Rectangle 37">
              <a:extLst>
                <a:ext uri="{FF2B5EF4-FFF2-40B4-BE49-F238E27FC236}">
                  <a16:creationId xmlns="" xmlns:a16="http://schemas.microsoft.com/office/drawing/2014/main" id="{FB1469DC-9122-43DF-A1DC-6DF83E9C5364}"/>
                </a:ext>
              </a:extLst>
            </p:cNvPr>
            <p:cNvSpPr/>
            <p:nvPr/>
          </p:nvSpPr>
          <p:spPr bwMode="auto">
            <a:xfrm>
              <a:off x="5502876" y="1178011"/>
              <a:ext cx="3309337" cy="4901513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39" name="Picture 38">
              <a:extLst>
                <a:ext uri="{FF2B5EF4-FFF2-40B4-BE49-F238E27FC236}">
                  <a16:creationId xmlns="" xmlns:a16="http://schemas.microsoft.com/office/drawing/2014/main" id="{D9B73505-16A8-47F5-B1AB-B39C3FEEA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89146" y="1186248"/>
              <a:ext cx="2923067" cy="4580238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D2F02477-FC63-4FF0-8F42-A8FC56C10E35}"/>
              </a:ext>
            </a:extLst>
          </p:cNvPr>
          <p:cNvSpPr txBox="1"/>
          <p:nvPr/>
        </p:nvSpPr>
        <p:spPr>
          <a:xfrm>
            <a:off x="392303" y="5910247"/>
            <a:ext cx="448392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K</a:t>
            </a:r>
            <a:r>
              <a:rPr lang="el-GR" baseline="-25000" dirty="0">
                <a:latin typeface="+mj-lt"/>
                <a:ea typeface="Tahoma" panose="020B0604030504040204" pitchFamily="34" charset="0"/>
                <a:cs typeface="Tahoma" panose="020B0604030504040204" pitchFamily="34" charset="0"/>
              </a:rPr>
              <a:t>α</a:t>
            </a:r>
            <a:r>
              <a:rPr lang="en-US" baseline="-25000" dirty="0"/>
              <a:t>1</a:t>
            </a:r>
            <a:r>
              <a:rPr lang="en-US" dirty="0"/>
              <a:t>: Ga – 9keV (1.35Å); In – 24.2keV (0.51Å); </a:t>
            </a:r>
          </a:p>
        </p:txBody>
      </p:sp>
    </p:spTree>
    <p:extLst>
      <p:ext uri="{BB962C8B-B14F-4D97-AF65-F5344CB8AC3E}">
        <p14:creationId xmlns:p14="http://schemas.microsoft.com/office/powerpoint/2010/main" val="18180992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B26A6DBB-B18D-4ED1-9B60-523A15E00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03187"/>
            <a:ext cx="8520113" cy="673189"/>
          </a:xfrm>
        </p:spPr>
        <p:txBody>
          <a:bodyPr/>
          <a:lstStyle/>
          <a:p>
            <a:r>
              <a:rPr lang="en-US" sz="2000" dirty="0"/>
              <a:t>Typical wavelengths for </a:t>
            </a:r>
            <a:br>
              <a:rPr lang="en-US" sz="2000" dirty="0"/>
            </a:br>
            <a:r>
              <a:rPr lang="en-US" sz="2000" dirty="0"/>
              <a:t>laboratory sources: how is it for the HP diffraction?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="" xmlns:a16="http://schemas.microsoft.com/office/drawing/2014/main" id="{41F1F53B-69D4-48DE-8D54-DBE9BFABE8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1242102"/>
              </p:ext>
            </p:extLst>
          </p:nvPr>
        </p:nvGraphicFramePr>
        <p:xfrm>
          <a:off x="292100" y="1353869"/>
          <a:ext cx="6101751" cy="4079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7751">
                  <a:extLst>
                    <a:ext uri="{9D8B030D-6E8A-4147-A177-3AD203B41FA5}">
                      <a16:colId xmlns="" xmlns:a16="http://schemas.microsoft.com/office/drawing/2014/main" val="1797586595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705836158"/>
                    </a:ext>
                  </a:extLst>
                </a:gridCol>
                <a:gridCol w="2032000">
                  <a:extLst>
                    <a:ext uri="{9D8B030D-6E8A-4147-A177-3AD203B41FA5}">
                      <a16:colId xmlns="" xmlns:a16="http://schemas.microsoft.com/office/drawing/2014/main" val="361065259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b="1" dirty="0">
                          <a:solidFill>
                            <a:schemeClr val="bg1"/>
                          </a:solidFill>
                        </a:rPr>
                        <a:t>Source mat.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Wavelength, Å</a:t>
                      </a:r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Energy, </a:t>
                      </a:r>
                      <a:r>
                        <a:rPr lang="en-US" dirty="0" err="1"/>
                        <a:t>keV</a:t>
                      </a:r>
                      <a:endParaRPr lang="en-US" dirty="0"/>
                    </a:p>
                  </a:txBody>
                  <a:tcPr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418053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Cr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2.28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5.415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748777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Fe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1.94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6.404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44663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Co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1.79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6.93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352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Cu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1.54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8.048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32093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Ga*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1.35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</a:rPr>
                        <a:t>9.252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943222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Mo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0.71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17.479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2360612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Rh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0.61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20.216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260818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Ag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0.56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22.163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139953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In*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0.51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24.209</a:t>
                      </a:r>
                      <a:endParaRPr lang="en-US" sz="18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8768929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1" i="0" u="none" strike="noStrike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</a:rPr>
                        <a:t>Au</a:t>
                      </a:r>
                    </a:p>
                  </a:txBody>
                  <a:tcPr marL="9525" marR="9525" marT="9525" anchor="b"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0.18</a:t>
                      </a:r>
                    </a:p>
                  </a:txBody>
                  <a:tcPr marL="9525" marR="9525" marT="9525" anchor="b"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 rtl="0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68.804</a:t>
                      </a:r>
                    </a:p>
                  </a:txBody>
                  <a:tcPr marL="9525" marR="9525" marT="9525" anchor="b"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055517280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EB65718A-6373-450E-85A8-80F3E10724B7}"/>
              </a:ext>
            </a:extLst>
          </p:cNvPr>
          <p:cNvSpPr txBox="1"/>
          <p:nvPr/>
        </p:nvSpPr>
        <p:spPr>
          <a:xfrm>
            <a:off x="370936" y="5546785"/>
            <a:ext cx="38042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 - liquid metal source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DC041ED-F992-4569-B670-E04CD64FA408}"/>
              </a:ext>
            </a:extLst>
          </p:cNvPr>
          <p:cNvSpPr txBox="1"/>
          <p:nvPr/>
        </p:nvSpPr>
        <p:spPr>
          <a:xfrm>
            <a:off x="6478437" y="1806630"/>
            <a:ext cx="2458529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Useful for small HP environments (diamond anvil cell)</a:t>
            </a:r>
          </a:p>
          <a:p>
            <a:endParaRPr lang="en-US" b="1" dirty="0"/>
          </a:p>
          <a:p>
            <a:r>
              <a:rPr lang="en-US" b="1" dirty="0"/>
              <a:t>Large focus spot – low noise to background ratio (&lt;100µm)</a:t>
            </a:r>
          </a:p>
          <a:p>
            <a:endParaRPr lang="en-US" b="1" dirty="0"/>
          </a:p>
          <a:p>
            <a:r>
              <a:rPr lang="en-US" b="1" dirty="0"/>
              <a:t>Low flux at high energy</a:t>
            </a:r>
          </a:p>
          <a:p>
            <a:endParaRPr lang="en-US" b="1" dirty="0"/>
          </a:p>
          <a:p>
            <a:r>
              <a:rPr lang="en-US" b="1" dirty="0"/>
              <a:t>Useless for large HP environments</a:t>
            </a:r>
          </a:p>
        </p:txBody>
      </p:sp>
    </p:spTree>
    <p:extLst>
      <p:ext uri="{BB962C8B-B14F-4D97-AF65-F5344CB8AC3E}">
        <p14:creationId xmlns:p14="http://schemas.microsoft.com/office/powerpoint/2010/main" val="3763872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020B0D1E-9732-4EF0-A15F-C416B4855C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Alternative sources: synchrotron radiation X-ray sources</a:t>
            </a:r>
          </a:p>
        </p:txBody>
      </p:sp>
      <p:cxnSp>
        <p:nvCxnSpPr>
          <p:cNvPr id="3" name="Straight Arrow Connector 2">
            <a:extLst>
              <a:ext uri="{FF2B5EF4-FFF2-40B4-BE49-F238E27FC236}">
                <a16:creationId xmlns="" xmlns:a16="http://schemas.microsoft.com/office/drawing/2014/main" id="{C1769CAB-EA1F-48B3-9E53-07D22DE9916E}"/>
              </a:ext>
            </a:extLst>
          </p:cNvPr>
          <p:cNvCxnSpPr/>
          <p:nvPr/>
        </p:nvCxnSpPr>
        <p:spPr bwMode="auto">
          <a:xfrm>
            <a:off x="477903" y="4417489"/>
            <a:ext cx="8031425" cy="0"/>
          </a:xfrm>
          <a:prstGeom prst="straightConnector1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sm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" name="Straight Connector 11">
            <a:extLst>
              <a:ext uri="{FF2B5EF4-FFF2-40B4-BE49-F238E27FC236}">
                <a16:creationId xmlns="" xmlns:a16="http://schemas.microsoft.com/office/drawing/2014/main" id="{EE1F18F1-E4B9-4BCF-830D-72221A66C2E1}"/>
              </a:ext>
            </a:extLst>
          </p:cNvPr>
          <p:cNvCxnSpPr/>
          <p:nvPr/>
        </p:nvCxnSpPr>
        <p:spPr bwMode="auto">
          <a:xfrm flipV="1">
            <a:off x="2260219" y="4246536"/>
            <a:ext cx="0" cy="341906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70AFCD7-36C9-4F7F-9B05-ED54B99717D6}"/>
              </a:ext>
            </a:extLst>
          </p:cNvPr>
          <p:cNvSpPr txBox="1"/>
          <p:nvPr/>
        </p:nvSpPr>
        <p:spPr>
          <a:xfrm>
            <a:off x="1678168" y="4656797"/>
            <a:ext cx="11641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1944-1945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9854E4A9-30DC-4FF8-94A8-06E301EE5989}"/>
              </a:ext>
            </a:extLst>
          </p:cNvPr>
          <p:cNvSpPr txBox="1"/>
          <p:nvPr/>
        </p:nvSpPr>
        <p:spPr>
          <a:xfrm>
            <a:off x="1538900" y="5102100"/>
            <a:ext cx="1390124" cy="104644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Ivanenko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en-US" sz="1200" b="1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Pomeranchuk</a:t>
            </a:r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</a:t>
            </a:r>
          </a:p>
          <a:p>
            <a:r>
              <a: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USSR</a:t>
            </a:r>
          </a:p>
          <a:p>
            <a:endParaRPr lang="en-US" sz="12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en-US" sz="1400" b="1" dirty="0"/>
              <a:t>Schwinger US</a:t>
            </a:r>
            <a:endParaRPr lang="en-US" sz="1100" b="1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773272CB-3B4F-4FF3-BFD9-F1A42D19BF00}"/>
              </a:ext>
            </a:extLst>
          </p:cNvPr>
          <p:cNvSpPr txBox="1"/>
          <p:nvPr/>
        </p:nvSpPr>
        <p:spPr>
          <a:xfrm>
            <a:off x="1678168" y="3315361"/>
            <a:ext cx="166025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Calculations on synchrotron radiation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A8961531-51E6-4302-87BE-AA537A62A5FA}"/>
              </a:ext>
            </a:extLst>
          </p:cNvPr>
          <p:cNvGrpSpPr/>
          <p:nvPr/>
        </p:nvGrpSpPr>
        <p:grpSpPr>
          <a:xfrm>
            <a:off x="3276464" y="1169637"/>
            <a:ext cx="2334193" cy="3826800"/>
            <a:chOff x="3276464" y="1169637"/>
            <a:chExt cx="2334193" cy="3826800"/>
          </a:xfrm>
        </p:grpSpPr>
        <p:cxnSp>
          <p:nvCxnSpPr>
            <p:cNvPr id="15" name="Straight Connector 14">
              <a:extLst>
                <a:ext uri="{FF2B5EF4-FFF2-40B4-BE49-F238E27FC236}">
                  <a16:creationId xmlns="" xmlns:a16="http://schemas.microsoft.com/office/drawing/2014/main" id="{99A9B3DB-3B96-444C-8AC0-7D9746B865BB}"/>
                </a:ext>
              </a:extLst>
            </p:cNvPr>
            <p:cNvCxnSpPr/>
            <p:nvPr/>
          </p:nvCxnSpPr>
          <p:spPr bwMode="auto">
            <a:xfrm flipV="1">
              <a:off x="3596424" y="4248542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D1AC3A8D-D005-4FBF-A9C5-7FDC3230D98D}"/>
                </a:ext>
              </a:extLst>
            </p:cNvPr>
            <p:cNvSpPr txBox="1"/>
            <p:nvPr/>
          </p:nvSpPr>
          <p:spPr>
            <a:xfrm>
              <a:off x="3276464" y="4657883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1947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C75D1A2C-9819-4225-B5B1-E093CFAA3841}"/>
                </a:ext>
              </a:extLst>
            </p:cNvPr>
            <p:cNvSpPr txBox="1"/>
            <p:nvPr/>
          </p:nvSpPr>
          <p:spPr>
            <a:xfrm>
              <a:off x="3276464" y="3310124"/>
              <a:ext cx="1660255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Observation of</a:t>
              </a:r>
            </a:p>
            <a:p>
              <a:r>
                <a:rPr lang="en-US" dirty="0"/>
                <a:t>synchrotron </a:t>
              </a:r>
            </a:p>
            <a:p>
              <a:r>
                <a:rPr lang="en-US" dirty="0"/>
                <a:t>radiation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D5788000-6690-4679-9A5A-CB0692945A6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60905" y="1169637"/>
              <a:ext cx="1649752" cy="2085103"/>
            </a:xfrm>
            <a:prstGeom prst="rect">
              <a:avLst/>
            </a:prstGeom>
          </p:spPr>
        </p:pic>
      </p:grpSp>
      <p:grpSp>
        <p:nvGrpSpPr>
          <p:cNvPr id="38" name="Group 37">
            <a:extLst>
              <a:ext uri="{FF2B5EF4-FFF2-40B4-BE49-F238E27FC236}">
                <a16:creationId xmlns="" xmlns:a16="http://schemas.microsoft.com/office/drawing/2014/main" id="{9731BE3D-7C8F-4491-BA71-FEE303D9F27E}"/>
              </a:ext>
            </a:extLst>
          </p:cNvPr>
          <p:cNvGrpSpPr/>
          <p:nvPr/>
        </p:nvGrpSpPr>
        <p:grpSpPr>
          <a:xfrm>
            <a:off x="4423678" y="1169636"/>
            <a:ext cx="4289957" cy="4540401"/>
            <a:chOff x="4423678" y="1169636"/>
            <a:chExt cx="4289957" cy="4540401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57D32CAE-493C-4B1A-9850-466222AF3B7A}"/>
                </a:ext>
              </a:extLst>
            </p:cNvPr>
            <p:cNvSpPr txBox="1"/>
            <p:nvPr/>
          </p:nvSpPr>
          <p:spPr>
            <a:xfrm>
              <a:off x="4423678" y="5063706"/>
              <a:ext cx="42899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Rapid development of synchrotron radiation facilities</a:t>
              </a:r>
            </a:p>
            <a:p>
              <a:endParaRPr lang="en-US" sz="1200" b="1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endParaRPr>
            </a:p>
            <a:p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Present – 4</a:t>
              </a:r>
              <a:r>
                <a:rPr lang="en-US" sz="1200" b="1" baseline="30000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th</a:t>
              </a:r>
              <a:r>
                <a:rPr lang="en-US" sz="1200" b="1" dirty="0">
                  <a:latin typeface="Tahoma" panose="020B0604030504040204" pitchFamily="34" charset="0"/>
                  <a:ea typeface="Tahoma" panose="020B0604030504040204" pitchFamily="34" charset="0"/>
                  <a:cs typeface="Tahoma" panose="020B0604030504040204" pitchFamily="34" charset="0"/>
                </a:rPr>
                <a:t> generation of the sources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="" xmlns:a16="http://schemas.microsoft.com/office/drawing/2014/main" id="{029FE25C-0BBD-4780-8972-0C5F1DEF2417}"/>
                </a:ext>
              </a:extLst>
            </p:cNvPr>
            <p:cNvCxnSpPr/>
            <p:nvPr/>
          </p:nvCxnSpPr>
          <p:spPr bwMode="auto">
            <a:xfrm flipV="1">
              <a:off x="4785782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50E60FC7-CB34-4F34-A4FE-3E08FFDF7629}"/>
                </a:ext>
              </a:extLst>
            </p:cNvPr>
            <p:cNvSpPr txBox="1"/>
            <p:nvPr/>
          </p:nvSpPr>
          <p:spPr>
            <a:xfrm>
              <a:off x="4465822" y="4657885"/>
              <a:ext cx="6399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1962</a:t>
              </a:r>
            </a:p>
          </p:txBody>
        </p:sp>
        <p:cxnSp>
          <p:nvCxnSpPr>
            <p:cNvPr id="30" name="Straight Connector 29">
              <a:extLst>
                <a:ext uri="{FF2B5EF4-FFF2-40B4-BE49-F238E27FC236}">
                  <a16:creationId xmlns="" xmlns:a16="http://schemas.microsoft.com/office/drawing/2014/main" id="{45A79B50-15E1-4C29-AB3F-117B8F7218FA}"/>
                </a:ext>
              </a:extLst>
            </p:cNvPr>
            <p:cNvCxnSpPr/>
            <p:nvPr/>
          </p:nvCxnSpPr>
          <p:spPr bwMode="auto">
            <a:xfrm flipV="1">
              <a:off x="7983307" y="4246536"/>
              <a:ext cx="0" cy="341906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31" name="TextBox 30">
              <a:extLst>
                <a:ext uri="{FF2B5EF4-FFF2-40B4-BE49-F238E27FC236}">
                  <a16:creationId xmlns="" xmlns:a16="http://schemas.microsoft.com/office/drawing/2014/main" id="{D5BB83D0-B449-400B-9A91-EEBEE91EA70D}"/>
                </a:ext>
              </a:extLst>
            </p:cNvPr>
            <p:cNvSpPr txBox="1"/>
            <p:nvPr/>
          </p:nvSpPr>
          <p:spPr>
            <a:xfrm>
              <a:off x="7252979" y="4656797"/>
              <a:ext cx="1460656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Present days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EC1C7C23-8E79-4746-8B08-B0536B710D8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33114" y="1169636"/>
              <a:ext cx="2332583" cy="13898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="" xmlns:a16="http://schemas.microsoft.com/office/drawing/2014/main" id="{7472E1EC-F295-48AB-947D-74AF25CDA95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2930" y="2602009"/>
              <a:ext cx="2430705" cy="1581423"/>
            </a:xfrm>
            <a:prstGeom prst="rect">
              <a:avLst/>
            </a:prstGeom>
          </p:spPr>
        </p:pic>
      </p:grpSp>
      <p:sp>
        <p:nvSpPr>
          <p:cNvPr id="33" name="Rectangle 32">
            <a:extLst>
              <a:ext uri="{FF2B5EF4-FFF2-40B4-BE49-F238E27FC236}">
                <a16:creationId xmlns="" xmlns:a16="http://schemas.microsoft.com/office/drawing/2014/main" id="{DF474C53-A9BB-4919-8497-DFA6B241DFB6}"/>
              </a:ext>
            </a:extLst>
          </p:cNvPr>
          <p:cNvSpPr/>
          <p:nvPr/>
        </p:nvSpPr>
        <p:spPr>
          <a:xfrm>
            <a:off x="143941" y="1286043"/>
            <a:ext cx="34808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Synchrotron radiation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the name given to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radiation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which occurs when charged particles moving at relativistic velocities are accelerated in a curved path or orbit, i.e. under influence of magnetic fields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4530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6E64E3E-4904-46BD-BE14-4FCFF96808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Can we find synchrotron radiation in nature?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5F757261-D785-4C6E-9E83-C1E41FA7B894}"/>
              </a:ext>
            </a:extLst>
          </p:cNvPr>
          <p:cNvSpPr txBox="1"/>
          <p:nvPr/>
        </p:nvSpPr>
        <p:spPr>
          <a:xfrm>
            <a:off x="3545457" y="1440611"/>
            <a:ext cx="3769743" cy="3770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3900" dirty="0">
                <a:solidFill>
                  <a:srgbClr val="FF0000"/>
                </a:solidFill>
              </a:rPr>
              <a:t>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55047EAC-6E84-458D-80AC-D288A51978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783" y="799022"/>
            <a:ext cx="6367437" cy="4920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26495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FAB4058-0D9F-425C-9539-B5D22684B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Synchrotron light source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2A8BE553-EA3F-4314-B194-14025D99F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06" y="3600539"/>
            <a:ext cx="4535416" cy="145454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="" xmlns:a16="http://schemas.microsoft.com/office/drawing/2014/main" id="{444A8820-CB58-4BA2-B87F-A0511C06F9A2}"/>
              </a:ext>
            </a:extLst>
          </p:cNvPr>
          <p:cNvSpPr/>
          <p:nvPr/>
        </p:nvSpPr>
        <p:spPr>
          <a:xfrm>
            <a:off x="230206" y="1070383"/>
            <a:ext cx="348082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Synchrotron radiation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is the name given to the </a:t>
            </a:r>
            <a:r>
              <a:rPr lang="en-US" b="1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radiation</a:t>
            </a:r>
            <a:r>
              <a:rPr lang="en-US" b="0" i="0" dirty="0">
                <a:solidFill>
                  <a:srgbClr val="222222"/>
                </a:solidFill>
                <a:effectLst/>
                <a:latin typeface="arial" panose="020B0604020202020204" pitchFamily="34" charset="0"/>
              </a:rPr>
              <a:t> which occurs when charged particles moving at relativistic velocities are accelerated in a curved path or orbit, i.e. under influence of magnetic fields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CFA6B11D-539A-4A1D-A463-7DBA38A444F4}"/>
              </a:ext>
            </a:extLst>
          </p:cNvPr>
          <p:cNvSpPr txBox="1"/>
          <p:nvPr/>
        </p:nvSpPr>
        <p:spPr>
          <a:xfrm>
            <a:off x="1236851" y="3008070"/>
            <a:ext cx="179087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Bending magnet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="" xmlns:a16="http://schemas.microsoft.com/office/drawing/2014/main" id="{1C6EFC05-C6A4-47EE-8AB3-3B29C2F3B9AC}"/>
              </a:ext>
            </a:extLst>
          </p:cNvPr>
          <p:cNvCxnSpPr>
            <a:cxnSpLocks/>
          </p:cNvCxnSpPr>
          <p:nvPr/>
        </p:nvCxnSpPr>
        <p:spPr bwMode="auto">
          <a:xfrm flipH="1">
            <a:off x="681487" y="4047487"/>
            <a:ext cx="155479" cy="791932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F8892551-242B-40A3-B62D-63B92E2598F1}"/>
              </a:ext>
            </a:extLst>
          </p:cNvPr>
          <p:cNvSpPr txBox="1"/>
          <p:nvPr/>
        </p:nvSpPr>
        <p:spPr>
          <a:xfrm>
            <a:off x="146649" y="4934237"/>
            <a:ext cx="18646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Bunch of</a:t>
            </a:r>
          </a:p>
          <a:p>
            <a:r>
              <a:rPr lang="en-US" sz="1400" b="1" dirty="0"/>
              <a:t>Electrons/positrons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BDEC249C-E205-4089-856F-F03E74EA09AE}"/>
              </a:ext>
            </a:extLst>
          </p:cNvPr>
          <p:cNvSpPr txBox="1"/>
          <p:nvPr/>
        </p:nvSpPr>
        <p:spPr>
          <a:xfrm>
            <a:off x="2746666" y="5224356"/>
            <a:ext cx="14382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b="1" dirty="0"/>
              <a:t>X-ray radiation</a:t>
            </a:r>
          </a:p>
          <a:p>
            <a:r>
              <a:rPr lang="en-US" sz="1400" b="1" dirty="0"/>
              <a:t>cone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="" xmlns:a16="http://schemas.microsoft.com/office/drawing/2014/main" id="{45BA9B2A-8F95-424F-9A5E-B2EB41787419}"/>
              </a:ext>
            </a:extLst>
          </p:cNvPr>
          <p:cNvCxnSpPr>
            <a:cxnSpLocks/>
          </p:cNvCxnSpPr>
          <p:nvPr/>
        </p:nvCxnSpPr>
        <p:spPr bwMode="auto">
          <a:xfrm flipH="1">
            <a:off x="3633294" y="4994694"/>
            <a:ext cx="153702" cy="2692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2" name="Group 21">
            <a:extLst>
              <a:ext uri="{FF2B5EF4-FFF2-40B4-BE49-F238E27FC236}">
                <a16:creationId xmlns="" xmlns:a16="http://schemas.microsoft.com/office/drawing/2014/main" id="{8F49B345-40E5-488B-8DCE-C81E88646E3A}"/>
              </a:ext>
            </a:extLst>
          </p:cNvPr>
          <p:cNvGrpSpPr/>
          <p:nvPr/>
        </p:nvGrpSpPr>
        <p:grpSpPr>
          <a:xfrm>
            <a:off x="5137596" y="1140642"/>
            <a:ext cx="3674617" cy="4521501"/>
            <a:chOff x="5137596" y="1140642"/>
            <a:chExt cx="3674617" cy="4521501"/>
          </a:xfrm>
        </p:grpSpPr>
        <p:pic>
          <p:nvPicPr>
            <p:cNvPr id="16" name="Picture 15">
              <a:extLst>
                <a:ext uri="{FF2B5EF4-FFF2-40B4-BE49-F238E27FC236}">
                  <a16:creationId xmlns="" xmlns:a16="http://schemas.microsoft.com/office/drawing/2014/main" id="{E1B97889-28E6-4E4C-9AC4-CA68A4ECA88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55415" y="1581150"/>
              <a:ext cx="3456798" cy="1765474"/>
            </a:xfrm>
            <a:prstGeom prst="rect">
              <a:avLst/>
            </a:prstGeom>
          </p:spPr>
        </p:pic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E2DC048-896E-4197-AB89-4B2338E22E79}"/>
                </a:ext>
              </a:extLst>
            </p:cNvPr>
            <p:cNvSpPr txBox="1"/>
            <p:nvPr/>
          </p:nvSpPr>
          <p:spPr>
            <a:xfrm>
              <a:off x="6189015" y="1140642"/>
              <a:ext cx="1073899" cy="3153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Undulator</a:t>
              </a:r>
            </a:p>
          </p:txBody>
        </p:sp>
        <p:pic>
          <p:nvPicPr>
            <p:cNvPr id="20" name="Picture 19">
              <a:extLst>
                <a:ext uri="{FF2B5EF4-FFF2-40B4-BE49-F238E27FC236}">
                  <a16:creationId xmlns="" xmlns:a16="http://schemas.microsoft.com/office/drawing/2014/main" id="{4A07ACA9-E324-428A-8A22-BF6F9FD289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37596" y="3629452"/>
              <a:ext cx="3639538" cy="203269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4033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9B318B3F-83A9-4E12-BADE-9A562A4722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Energy bandwidth and flux of different magnetic structures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AB770F3A-DD9A-4926-830A-B6EE2C9E99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05" y="1043797"/>
            <a:ext cx="4272389" cy="5265666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99C8F851-F0DE-4B9A-9814-BF0BAA74BBDB}"/>
              </a:ext>
            </a:extLst>
          </p:cNvPr>
          <p:cNvGrpSpPr/>
          <p:nvPr/>
        </p:nvGrpSpPr>
        <p:grpSpPr>
          <a:xfrm>
            <a:off x="4552156" y="884506"/>
            <a:ext cx="4101531" cy="3355798"/>
            <a:chOff x="4376894" y="1777041"/>
            <a:chExt cx="4459857" cy="3648974"/>
          </a:xfrm>
        </p:grpSpPr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F0DD9C26-65F8-48D3-A4AE-3DADA96FA94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226" t="12707"/>
            <a:stretch/>
          </p:blipFill>
          <p:spPr>
            <a:xfrm>
              <a:off x="4376894" y="1777041"/>
              <a:ext cx="4459857" cy="3562710"/>
            </a:xfrm>
            <a:prstGeom prst="rect">
              <a:avLst/>
            </a:prstGeom>
          </p:spPr>
        </p:pic>
        <p:sp>
          <p:nvSpPr>
            <p:cNvPr id="12" name="Rectangle 11">
              <a:extLst>
                <a:ext uri="{FF2B5EF4-FFF2-40B4-BE49-F238E27FC236}">
                  <a16:creationId xmlns="" xmlns:a16="http://schemas.microsoft.com/office/drawing/2014/main" id="{A1229A62-9EB0-4D39-A876-2567749B7D42}"/>
                </a:ext>
              </a:extLst>
            </p:cNvPr>
            <p:cNvSpPr/>
            <p:nvPr/>
          </p:nvSpPr>
          <p:spPr bwMode="auto">
            <a:xfrm>
              <a:off x="4376894" y="4873925"/>
              <a:ext cx="428019" cy="55209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A4009D2-253C-4324-BC3A-D0026F15CEB7}"/>
              </a:ext>
            </a:extLst>
          </p:cNvPr>
          <p:cNvSpPr txBox="1"/>
          <p:nvPr/>
        </p:nvSpPr>
        <p:spPr>
          <a:xfrm>
            <a:off x="4376894" y="3989477"/>
            <a:ext cx="4419800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Combination of accessible </a:t>
            </a:r>
            <a:r>
              <a:rPr lang="en-US" b="1" dirty="0"/>
              <a:t>energy range,</a:t>
            </a:r>
          </a:p>
          <a:p>
            <a:pPr>
              <a:lnSpc>
                <a:spcPct val="150000"/>
              </a:lnSpc>
            </a:pPr>
            <a:r>
              <a:rPr lang="en-US" b="1" dirty="0"/>
              <a:t>selectable energy bandwidth, </a:t>
            </a:r>
          </a:p>
          <a:p>
            <a:pPr>
              <a:lnSpc>
                <a:spcPct val="150000"/>
              </a:lnSpc>
            </a:pPr>
            <a:r>
              <a:rPr lang="en-US" b="1" dirty="0"/>
              <a:t>high flux</a:t>
            </a:r>
            <a:r>
              <a:rPr lang="en-US" dirty="0"/>
              <a:t> and </a:t>
            </a:r>
            <a:r>
              <a:rPr lang="en-US" b="1" dirty="0"/>
              <a:t>brilliance</a:t>
            </a:r>
            <a:r>
              <a:rPr lang="en-US" dirty="0"/>
              <a:t> </a:t>
            </a:r>
          </a:p>
          <a:p>
            <a:pPr>
              <a:lnSpc>
                <a:spcPct val="150000"/>
              </a:lnSpc>
            </a:pPr>
            <a:r>
              <a:rPr lang="en-US" dirty="0"/>
              <a:t>make synchrotron sources</a:t>
            </a:r>
          </a:p>
          <a:p>
            <a:pPr>
              <a:lnSpc>
                <a:spcPct val="150000"/>
              </a:lnSpc>
            </a:pPr>
            <a:r>
              <a:rPr lang="en-US" dirty="0"/>
              <a:t>extremely attractive for high pressure research</a:t>
            </a:r>
          </a:p>
        </p:txBody>
      </p:sp>
    </p:spTree>
    <p:extLst>
      <p:ext uri="{BB962C8B-B14F-4D97-AF65-F5344CB8AC3E}">
        <p14:creationId xmlns:p14="http://schemas.microsoft.com/office/powerpoint/2010/main" val="1895010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37A30FE-18D5-41AD-8602-FD7B921A4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 factor – pump and probe experiments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CE0B4DA9-8382-48D7-A192-138ECEEF65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04727"/>
            <a:ext cx="4588625" cy="2988425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="" xmlns:a16="http://schemas.microsoft.com/office/drawing/2014/main" id="{5637BD8E-5C96-480C-B612-38C1EF2A9ABD}"/>
              </a:ext>
            </a:extLst>
          </p:cNvPr>
          <p:cNvSpPr/>
          <p:nvPr/>
        </p:nvSpPr>
        <p:spPr bwMode="auto">
          <a:xfrm>
            <a:off x="992038" y="1656271"/>
            <a:ext cx="586596" cy="560718"/>
          </a:xfrm>
          <a:prstGeom prst="ellipse">
            <a:avLst/>
          </a:prstGeom>
          <a:noFill/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A68BB1E-A70A-4768-8E94-2BB2F143B01F}"/>
              </a:ext>
            </a:extLst>
          </p:cNvPr>
          <p:cNvSpPr txBox="1"/>
          <p:nvPr/>
        </p:nvSpPr>
        <p:spPr>
          <a:xfrm>
            <a:off x="4669066" y="935303"/>
            <a:ext cx="4485908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Electrons travel as bunches.</a:t>
            </a:r>
          </a:p>
          <a:p>
            <a:r>
              <a:rPr lang="en-US" dirty="0"/>
              <a:t>Typical Petra-III modes:</a:t>
            </a:r>
          </a:p>
          <a:p>
            <a:endParaRPr lang="en-US" dirty="0"/>
          </a:p>
          <a:p>
            <a:r>
              <a:rPr lang="en-US" b="1" dirty="0"/>
              <a:t>40</a:t>
            </a:r>
          </a:p>
          <a:p>
            <a:r>
              <a:rPr lang="en-US" b="1" dirty="0"/>
              <a:t>60</a:t>
            </a:r>
          </a:p>
          <a:p>
            <a:r>
              <a:rPr lang="en-US" b="1" dirty="0"/>
              <a:t>240</a:t>
            </a:r>
          </a:p>
          <a:p>
            <a:r>
              <a:rPr lang="en-US" b="1" dirty="0"/>
              <a:t>480</a:t>
            </a:r>
          </a:p>
          <a:p>
            <a:r>
              <a:rPr lang="en-US" b="1" dirty="0"/>
              <a:t>960</a:t>
            </a:r>
          </a:p>
          <a:p>
            <a:endParaRPr lang="en-US" dirty="0"/>
          </a:p>
          <a:p>
            <a:r>
              <a:rPr lang="en-US" dirty="0"/>
              <a:t>Single bunch is a charge carrying</a:t>
            </a:r>
          </a:p>
          <a:p>
            <a:r>
              <a:rPr lang="en-US" dirty="0"/>
              <a:t>electronic </a:t>
            </a:r>
            <a:r>
              <a:rPr lang="en-US" dirty="0" smtClean="0"/>
              <a:t>cloud</a:t>
            </a:r>
          </a:p>
          <a:p>
            <a:endParaRPr lang="en-US" dirty="0"/>
          </a:p>
          <a:p>
            <a:r>
              <a:rPr lang="en-US" dirty="0" smtClean="0"/>
              <a:t>Bunches are separated by time</a:t>
            </a:r>
            <a:endParaRPr lang="en-US" dirty="0"/>
          </a:p>
          <a:p>
            <a:endParaRPr lang="en-US" dirty="0"/>
          </a:p>
          <a:p>
            <a:r>
              <a:rPr lang="en-US" dirty="0"/>
              <a:t>Bunches travel with relativistic velocity through</a:t>
            </a:r>
          </a:p>
          <a:p>
            <a:r>
              <a:rPr lang="en-US" dirty="0"/>
              <a:t>a complex magnetic array</a:t>
            </a:r>
          </a:p>
          <a:p>
            <a:endParaRPr lang="en-US" dirty="0"/>
          </a:p>
          <a:p>
            <a:r>
              <a:rPr lang="en-US" dirty="0"/>
              <a:t>Time separation between bunches can be used</a:t>
            </a:r>
          </a:p>
          <a:p>
            <a:r>
              <a:rPr lang="en-US" dirty="0"/>
              <a:t>for timing experiments:</a:t>
            </a:r>
          </a:p>
          <a:p>
            <a:r>
              <a:rPr lang="en-US" b="1" dirty="0"/>
              <a:t>Pump/Probe</a:t>
            </a:r>
          </a:p>
          <a:p>
            <a:r>
              <a:rPr lang="en-US" b="1" dirty="0"/>
              <a:t>Pump/Probe/Probe/Probe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4B966F9-97FE-4BA3-976D-0741497984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4198458"/>
            <a:ext cx="4086225" cy="206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269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="" xmlns:a16="http://schemas.microsoft.com/office/drawing/2014/main" id="{A3D7FDDA-6878-4803-B2F1-5233C836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954657"/>
            <a:ext cx="6858000" cy="1249901"/>
          </a:xfrm>
        </p:spPr>
        <p:txBody>
          <a:bodyPr/>
          <a:lstStyle/>
          <a:p>
            <a:r>
              <a:rPr lang="en-US" dirty="0"/>
              <a:t>Future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="" xmlns:a16="http://schemas.microsoft.com/office/drawing/2014/main" id="{BF4FA892-8CF1-4015-8D23-AAD96C33DB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684860"/>
            <a:ext cx="6858000" cy="495509"/>
          </a:xfrm>
        </p:spPr>
        <p:txBody>
          <a:bodyPr/>
          <a:lstStyle/>
          <a:p>
            <a:r>
              <a:rPr lang="en-US" sz="2800" b="1" spc="-150" dirty="0"/>
              <a:t>X-ray lasers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AB05F0E0-E738-4D51-968B-53BCAE3364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6000" y="3459193"/>
            <a:ext cx="2892000" cy="2369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266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AC301853-CBEA-498B-B7C8-2E2EFFF5F1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="" xmlns:a16="http://schemas.microsoft.com/office/drawing/2014/main" id="{BA7BF877-F88D-4561-A2E5-6441A07CD6E4}"/>
              </a:ext>
            </a:extLst>
          </p:cNvPr>
          <p:cNvGrpSpPr/>
          <p:nvPr/>
        </p:nvGrpSpPr>
        <p:grpSpPr>
          <a:xfrm>
            <a:off x="292100" y="1024420"/>
            <a:ext cx="3369421" cy="4211813"/>
            <a:chOff x="292100" y="1024420"/>
            <a:chExt cx="3369421" cy="4211813"/>
          </a:xfrm>
        </p:grpSpPr>
        <p:pic>
          <p:nvPicPr>
            <p:cNvPr id="4" name="Picture 3">
              <a:extLst>
                <a:ext uri="{FF2B5EF4-FFF2-40B4-BE49-F238E27FC236}">
                  <a16:creationId xmlns="" xmlns:a16="http://schemas.microsoft.com/office/drawing/2014/main" id="{96A9C7DA-4D73-4A85-8168-31C820390C3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0327" y="1802920"/>
              <a:ext cx="3121194" cy="3433313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="" xmlns:a16="http://schemas.microsoft.com/office/drawing/2014/main" id="{18FBA5A3-B430-4932-B698-F9672AD2EE89}"/>
                </a:ext>
              </a:extLst>
            </p:cNvPr>
            <p:cNvSpPr txBox="1"/>
            <p:nvPr/>
          </p:nvSpPr>
          <p:spPr>
            <a:xfrm>
              <a:off x="292100" y="1024420"/>
              <a:ext cx="2055371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Swiss Light source</a:t>
              </a:r>
            </a:p>
            <a:p>
              <a:r>
                <a:rPr lang="en-US" b="1" dirty="0"/>
                <a:t>tiny e-beam </a:t>
              </a:r>
            </a:p>
            <a:p>
              <a:r>
                <a:rPr lang="en-US" b="1" dirty="0"/>
                <a:t>accelerator</a:t>
              </a: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="" xmlns:a16="http://schemas.microsoft.com/office/drawing/2014/main" id="{DCA0D8FB-E2E8-437C-851F-814389CE5D00}"/>
              </a:ext>
            </a:extLst>
          </p:cNvPr>
          <p:cNvGrpSpPr/>
          <p:nvPr/>
        </p:nvGrpSpPr>
        <p:grpSpPr>
          <a:xfrm>
            <a:off x="4837981" y="1024420"/>
            <a:ext cx="3786996" cy="5017295"/>
            <a:chOff x="4837981" y="1024420"/>
            <a:chExt cx="3786996" cy="5017295"/>
          </a:xfrm>
        </p:grpSpPr>
        <p:pic>
          <p:nvPicPr>
            <p:cNvPr id="8" name="Picture 7">
              <a:extLst>
                <a:ext uri="{FF2B5EF4-FFF2-40B4-BE49-F238E27FC236}">
                  <a16:creationId xmlns="" xmlns:a16="http://schemas.microsoft.com/office/drawing/2014/main" id="{FBA6C482-6F76-42E7-913E-E07BA0138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70740" y="1362974"/>
              <a:ext cx="2921479" cy="1643332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="" xmlns:a16="http://schemas.microsoft.com/office/drawing/2014/main" id="{820D3674-277B-4482-AEAC-00709758FAD6}"/>
                </a:ext>
              </a:extLst>
            </p:cNvPr>
            <p:cNvSpPr txBox="1"/>
            <p:nvPr/>
          </p:nvSpPr>
          <p:spPr>
            <a:xfrm>
              <a:off x="5762446" y="1024420"/>
              <a:ext cx="184858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Huge accelerator</a:t>
              </a:r>
            </a:p>
          </p:txBody>
        </p:sp>
        <p:pic>
          <p:nvPicPr>
            <p:cNvPr id="11" name="Picture 10">
              <a:extLst>
                <a:ext uri="{FF2B5EF4-FFF2-40B4-BE49-F238E27FC236}">
                  <a16:creationId xmlns="" xmlns:a16="http://schemas.microsoft.com/office/drawing/2014/main" id="{4EC52CA7-ECBA-4FDD-B66B-8F6564D31D8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37981" y="3519576"/>
              <a:ext cx="3786996" cy="252213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="" xmlns:a16="http://schemas.microsoft.com/office/drawing/2014/main" id="{CC042883-C8F2-4616-9A96-9FFCE742FC89}"/>
                </a:ext>
              </a:extLst>
            </p:cNvPr>
            <p:cNvSpPr txBox="1"/>
            <p:nvPr/>
          </p:nvSpPr>
          <p:spPr>
            <a:xfrm>
              <a:off x="5384492" y="3107698"/>
              <a:ext cx="288893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/>
                <a:t>Lost of magnetic structures</a:t>
              </a: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99588" y="1469034"/>
            <a:ext cx="5020574" cy="4101084"/>
            <a:chOff x="3909748" y="1469034"/>
            <a:chExt cx="5020574" cy="4101084"/>
          </a:xfrm>
        </p:grpSpPr>
        <p:pic>
          <p:nvPicPr>
            <p:cNvPr id="17" name="Picture 16">
              <a:extLst>
                <a:ext uri="{FF2B5EF4-FFF2-40B4-BE49-F238E27FC236}">
                  <a16:creationId xmlns="" xmlns:a16="http://schemas.microsoft.com/office/drawing/2014/main" id="{D97CB52A-5FD2-4F26-9293-FACAB4407D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227" r="33868"/>
            <a:stretch/>
          </p:blipFill>
          <p:spPr>
            <a:xfrm>
              <a:off x="3909748" y="1469034"/>
              <a:ext cx="5020574" cy="410108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="" xmlns:a16="http://schemas.microsoft.com/office/drawing/2014/main" id="{D222CFE0-D3C9-43AC-9B7B-657E4B6A4567}"/>
                </a:ext>
              </a:extLst>
            </p:cNvPr>
            <p:cNvSpPr txBox="1"/>
            <p:nvPr/>
          </p:nvSpPr>
          <p:spPr>
            <a:xfrm>
              <a:off x="4075587" y="1647922"/>
              <a:ext cx="1746376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>
                  <a:solidFill>
                    <a:schemeClr val="bg1"/>
                  </a:solidFill>
                </a:rPr>
                <a:t>SACLA </a:t>
              </a:r>
              <a:r>
                <a:rPr lang="en-US" b="1">
                  <a:solidFill>
                    <a:schemeClr val="bg1"/>
                  </a:solidFill>
                </a:rPr>
                <a:t>– </a:t>
              </a:r>
              <a:r>
                <a:rPr lang="en-US" b="1" smtClean="0">
                  <a:solidFill>
                    <a:schemeClr val="bg1"/>
                  </a:solidFill>
                </a:rPr>
                <a:t>RIKEN</a:t>
              </a:r>
              <a:endParaRPr lang="en-US" b="1" dirty="0">
                <a:solidFill>
                  <a:schemeClr val="bg1"/>
                </a:solidFill>
              </a:endParaRPr>
            </a:p>
            <a:p>
              <a:r>
                <a:rPr lang="en-US" b="1" dirty="0">
                  <a:solidFill>
                    <a:schemeClr val="bg1"/>
                  </a:solidFill>
                </a:rPr>
                <a:t>Japan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619383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4C4992FF-2877-4BDB-9F7E-9B281FB42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Accessible energy bandwidth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3558FCD0-A99B-47A0-9BF2-B53C7B434C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691" y="1323158"/>
            <a:ext cx="5304498" cy="401146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8004B67B-1239-47AB-AE91-47DCEE75CE6C}"/>
              </a:ext>
            </a:extLst>
          </p:cNvPr>
          <p:cNvSpPr txBox="1"/>
          <p:nvPr/>
        </p:nvSpPr>
        <p:spPr>
          <a:xfrm>
            <a:off x="962894" y="5450741"/>
            <a:ext cx="281359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050" dirty="0"/>
              <a:t>A. Di Piazza </a:t>
            </a:r>
            <a:r>
              <a:rPr lang="it-IT" sz="1050" i="1" dirty="0"/>
              <a:t>et al.</a:t>
            </a:r>
            <a:r>
              <a:rPr lang="it-IT" sz="1050" dirty="0"/>
              <a:t> </a:t>
            </a:r>
            <a:r>
              <a:rPr lang="it-IT" sz="1050" dirty="0" err="1"/>
              <a:t>Rev.Mod.Phys</a:t>
            </a:r>
            <a:r>
              <a:rPr lang="it-IT" sz="1050" dirty="0"/>
              <a:t>. 84 (2012)</a:t>
            </a:r>
            <a:endParaRPr lang="en-US" sz="1050" dirty="0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B198891B-65B6-43E0-9F93-63750F872355}"/>
              </a:ext>
            </a:extLst>
          </p:cNvPr>
          <p:cNvSpPr txBox="1"/>
          <p:nvPr/>
        </p:nvSpPr>
        <p:spPr>
          <a:xfrm>
            <a:off x="5719460" y="1509457"/>
            <a:ext cx="3353519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European XFEL</a:t>
            </a:r>
          </a:p>
          <a:p>
            <a:r>
              <a:rPr lang="en-US" dirty="0"/>
              <a:t>Largest X-ray free electron laser</a:t>
            </a:r>
          </a:p>
          <a:p>
            <a:endParaRPr lang="en-US" dirty="0"/>
          </a:p>
          <a:p>
            <a:r>
              <a:rPr lang="en-US" dirty="0"/>
              <a:t>27kHz repetition rate</a:t>
            </a:r>
          </a:p>
          <a:p>
            <a:endParaRPr lang="en-US" dirty="0"/>
          </a:p>
          <a:p>
            <a:r>
              <a:rPr lang="en-US" dirty="0"/>
              <a:t>0.05 to 4.7Å</a:t>
            </a:r>
          </a:p>
          <a:p>
            <a:endParaRPr lang="en-US" dirty="0"/>
          </a:p>
          <a:p>
            <a:r>
              <a:rPr lang="en-US" dirty="0"/>
              <a:t>Peak brilliance</a:t>
            </a:r>
          </a:p>
          <a:p>
            <a:r>
              <a:rPr lang="en-US" dirty="0"/>
              <a:t>5·10</a:t>
            </a:r>
            <a:r>
              <a:rPr lang="en-US" baseline="30000" dirty="0"/>
              <a:t>33</a:t>
            </a:r>
            <a:r>
              <a:rPr lang="en-US" dirty="0"/>
              <a:t> </a:t>
            </a:r>
          </a:p>
          <a:p>
            <a:r>
              <a:rPr lang="en-US" dirty="0"/>
              <a:t>(</a:t>
            </a:r>
            <a:r>
              <a:rPr lang="en-US" sz="1050" dirty="0"/>
              <a:t>photons / s / mm</a:t>
            </a:r>
            <a:r>
              <a:rPr lang="en-US" sz="1050" baseline="30000" dirty="0"/>
              <a:t>2</a:t>
            </a:r>
            <a:r>
              <a:rPr lang="en-US" sz="1050" dirty="0"/>
              <a:t> / mrad</a:t>
            </a:r>
            <a:r>
              <a:rPr lang="en-US" sz="1050" baseline="30000" dirty="0"/>
              <a:t>2</a:t>
            </a:r>
            <a:r>
              <a:rPr lang="en-US" sz="1050" dirty="0"/>
              <a:t> / 0,1% bandwidth</a:t>
            </a:r>
            <a:r>
              <a:rPr lang="en-US" dirty="0"/>
              <a:t>)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Suitable for high pressure research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9992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FC575D0C-BB1C-491F-8C54-C1F0D6ED9A13}"/>
              </a:ext>
            </a:extLst>
          </p:cNvPr>
          <p:cNvSpPr txBox="1"/>
          <p:nvPr/>
        </p:nvSpPr>
        <p:spPr>
          <a:xfrm>
            <a:off x="1582274" y="1339789"/>
            <a:ext cx="632567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Extreme conditions are conditions expanding the current thermodynamic state beyond the limits of the ambient.</a:t>
            </a:r>
          </a:p>
          <a:p>
            <a:endParaRPr lang="en-US" sz="2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P-V-T-H-E-t-.. phase diagram 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7F70CCC7-0EF9-4321-9C95-896035FA7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26435"/>
            <a:ext cx="8520113" cy="544512"/>
          </a:xfrm>
        </p:spPr>
        <p:txBody>
          <a:bodyPr/>
          <a:lstStyle/>
          <a:p>
            <a:r>
              <a:rPr lang="en-US" dirty="0"/>
              <a:t>Extreme conditions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="" xmlns:a16="http://schemas.microsoft.com/office/drawing/2014/main" id="{D162BE33-AEBD-48A8-BB09-AAFAF57BC8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2275041"/>
              </p:ext>
            </p:extLst>
          </p:nvPr>
        </p:nvGraphicFramePr>
        <p:xfrm>
          <a:off x="1663954" y="3358965"/>
          <a:ext cx="3822446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55065">
                  <a:extLst>
                    <a:ext uri="{9D8B030D-6E8A-4147-A177-3AD203B41FA5}">
                      <a16:colId xmlns="" xmlns:a16="http://schemas.microsoft.com/office/drawing/2014/main" val="2538842714"/>
                    </a:ext>
                  </a:extLst>
                </a:gridCol>
                <a:gridCol w="2867381">
                  <a:extLst>
                    <a:ext uri="{9D8B030D-6E8A-4147-A177-3AD203B41FA5}">
                      <a16:colId xmlns="" xmlns:a16="http://schemas.microsoft.com/office/drawing/2014/main" val="1053796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P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Pressure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6784851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V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Volume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027846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T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Temperature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35822137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H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Magnetic Field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83023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E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Electrical Field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1170070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342900" marR="0" lvl="0" indent="-34290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600"/>
                        </a:spcAft>
                        <a:buClr>
                          <a:srgbClr val="FFC000"/>
                        </a:buClr>
                        <a:buSzPct val="120000"/>
                        <a:buFont typeface="Tahoma" panose="020B0604030504040204" pitchFamily="34" charset="0"/>
                        <a:buChar char="÷"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Arial"/>
                        </a:rPr>
                        <a:t>t </a:t>
                      </a:r>
                    </a:p>
                  </a:txBody>
                  <a:tcPr>
                    <a:solidFill>
                      <a:schemeClr val="accent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Adobe Gothic Std B" panose="020B0800000000000000" pitchFamily="34" charset="-128"/>
                          <a:ea typeface="Adobe Gothic Std B" panose="020B0800000000000000" pitchFamily="34" charset="-128"/>
                          <a:cs typeface="+mn-cs"/>
                        </a:rPr>
                        <a:t>Time</a:t>
                      </a:r>
                      <a:endParaRPr 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5236041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330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DE02ACD-6ADC-4E28-BC3F-7D9A05E6A5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Extreme timescale resolution of XFELs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FC4FEA8F-CCDA-42D5-B4E3-A2D174DE6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4559" y="1424559"/>
            <a:ext cx="5595193" cy="408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739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174EB04D-CE7B-481B-B81C-DB5FDFA802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1944" y="1966823"/>
            <a:ext cx="6285961" cy="348686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="" xmlns:a16="http://schemas.microsoft.com/office/drawing/2014/main" id="{1C7C687B-1791-4009-8032-F8B104C1D0E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020122"/>
            <a:ext cx="2079391" cy="151930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="" xmlns:a16="http://schemas.microsoft.com/office/drawing/2014/main" id="{1E3B92CD-2F45-49C2-AF8A-A2EBC73D241E}"/>
              </a:ext>
            </a:extLst>
          </p:cNvPr>
          <p:cNvSpPr txBox="1">
            <a:spLocks/>
          </p:cNvSpPr>
          <p:nvPr/>
        </p:nvSpPr>
        <p:spPr bwMode="auto">
          <a:xfrm>
            <a:off x="470379" y="103188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dirty="0"/>
              <a:t>Extreme challenges of XFELs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881886" y="5284415"/>
            <a:ext cx="28696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 angle X-ray diffraction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2243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6CE13E-068E-4168-96BF-466B83F1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12066"/>
            <a:ext cx="8520113" cy="544512"/>
          </a:xfrm>
        </p:spPr>
        <p:txBody>
          <a:bodyPr/>
          <a:lstStyle/>
          <a:p>
            <a:r>
              <a:rPr lang="en-US" dirty="0"/>
              <a:t>Things to take away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8D37AD0-23F7-42E6-9F4E-368119227956}"/>
              </a:ext>
            </a:extLst>
          </p:cNvPr>
          <p:cNvSpPr txBox="1">
            <a:spLocks/>
          </p:cNvSpPr>
          <p:nvPr/>
        </p:nvSpPr>
        <p:spPr bwMode="auto">
          <a:xfrm>
            <a:off x="412276" y="1005045"/>
            <a:ext cx="7723691" cy="4880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lnSpc>
                <a:spcPct val="150000"/>
              </a:lnSpc>
              <a:spcAft>
                <a:spcPts val="1200"/>
              </a:spcAft>
              <a:buClr>
                <a:srgbClr val="FFC000"/>
              </a:buClr>
              <a:buSzPct val="120000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 sources for high pressure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C00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Lab. sources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Useful for compact environments (DACs)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Useless for large scale environments</a:t>
            </a:r>
          </a:p>
          <a:p>
            <a:pPr marL="342900" indent="-342900">
              <a:lnSpc>
                <a:spcPct val="150000"/>
              </a:lnSpc>
              <a:spcAft>
                <a:spcPts val="1200"/>
              </a:spcAft>
              <a:buClr>
                <a:srgbClr val="C00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Large scale sources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Useful for both: compact and large high pressure environments</a:t>
            </a:r>
          </a:p>
          <a:p>
            <a:pPr marL="800100" lvl="1" indent="-342900">
              <a:lnSpc>
                <a:spcPct val="150000"/>
              </a:lnSpc>
              <a:spcAft>
                <a:spcPts val="12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Additionally offer </a:t>
            </a: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data collection </a:t>
            </a:r>
            <a:r>
              <a:rPr lang="en-US" sz="2000" dirty="0" smtClean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with enhanced </a:t>
            </a:r>
            <a:r>
              <a:rPr lang="en-US" sz="2000" smtClean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time resolution</a:t>
            </a:r>
            <a:endParaRPr lang="en-US" dirty="0">
              <a:solidFill>
                <a:schemeClr val="tx1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922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706CE13E-068E-4168-96BF-466B83F19B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12066"/>
            <a:ext cx="8520113" cy="544512"/>
          </a:xfrm>
        </p:spPr>
        <p:txBody>
          <a:bodyPr/>
          <a:lstStyle/>
          <a:p>
            <a:r>
              <a:rPr lang="en-US" dirty="0"/>
              <a:t>Things to take away</a:t>
            </a:r>
          </a:p>
        </p:txBody>
      </p:sp>
      <p:sp>
        <p:nvSpPr>
          <p:cNvPr id="5" name="Title 1">
            <a:extLst>
              <a:ext uri="{FF2B5EF4-FFF2-40B4-BE49-F238E27FC236}">
                <a16:creationId xmlns="" xmlns:a16="http://schemas.microsoft.com/office/drawing/2014/main" id="{D8D37AD0-23F7-42E6-9F4E-368119227956}"/>
              </a:ext>
            </a:extLst>
          </p:cNvPr>
          <p:cNvSpPr txBox="1">
            <a:spLocks/>
          </p:cNvSpPr>
          <p:nvPr/>
        </p:nvSpPr>
        <p:spPr bwMode="auto">
          <a:xfrm>
            <a:off x="367887" y="1278384"/>
            <a:ext cx="7723691" cy="41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342900" lvl="1" indent="-342900">
              <a:lnSpc>
                <a:spcPct val="150000"/>
              </a:lnSpc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800" dirty="0">
                <a:solidFill>
                  <a:schemeClr val="tx1"/>
                </a:solidFill>
              </a:rPr>
              <a:t> Important info for the source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97C32056-E1AB-4754-B572-9C86F6A55901}"/>
              </a:ext>
            </a:extLst>
          </p:cNvPr>
          <p:cNvSpPr/>
          <p:nvPr/>
        </p:nvSpPr>
        <p:spPr bwMode="auto">
          <a:xfrm>
            <a:off x="896644" y="2238651"/>
            <a:ext cx="3250758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Energy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="" xmlns:a16="http://schemas.microsoft.com/office/drawing/2014/main" id="{FBD50FAF-118A-48D5-AB65-785649631F00}"/>
              </a:ext>
            </a:extLst>
          </p:cNvPr>
          <p:cNvSpPr/>
          <p:nvPr/>
        </p:nvSpPr>
        <p:spPr bwMode="auto">
          <a:xfrm>
            <a:off x="896644" y="2852238"/>
            <a:ext cx="3250758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Energy bandwidth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BFC98C29-F5D3-4740-A6AE-AE4BE93417A5}"/>
              </a:ext>
            </a:extLst>
          </p:cNvPr>
          <p:cNvSpPr/>
          <p:nvPr/>
        </p:nvSpPr>
        <p:spPr bwMode="auto">
          <a:xfrm>
            <a:off x="896644" y="3465825"/>
            <a:ext cx="3250758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0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Brilliance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ED98BA58-B360-4D4B-A089-1DB56E602192}"/>
              </a:ext>
            </a:extLst>
          </p:cNvPr>
          <p:cNvSpPr/>
          <p:nvPr/>
        </p:nvSpPr>
        <p:spPr bwMode="auto">
          <a:xfrm>
            <a:off x="896644" y="4079412"/>
            <a:ext cx="3250758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Emittance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6D5341AA-44F0-4B94-B203-3B14DA27EA5F}"/>
              </a:ext>
            </a:extLst>
          </p:cNvPr>
          <p:cNvSpPr/>
          <p:nvPr/>
        </p:nvSpPr>
        <p:spPr bwMode="auto">
          <a:xfrm>
            <a:off x="896644" y="4692999"/>
            <a:ext cx="3250758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Size</a:t>
            </a:r>
            <a:endParaRPr kumimoji="0" lang="en-US" sz="20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="" xmlns:a16="http://schemas.microsoft.com/office/drawing/2014/main" id="{DE9CC155-B604-45DF-83B2-05CBC23122E0}"/>
              </a:ext>
            </a:extLst>
          </p:cNvPr>
          <p:cNvSpPr/>
          <p:nvPr/>
        </p:nvSpPr>
        <p:spPr bwMode="auto">
          <a:xfrm>
            <a:off x="4494111" y="2238650"/>
            <a:ext cx="3250758" cy="45959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b="1" dirty="0">
                <a:solidFill>
                  <a:schemeClr val="tx2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Repetition rate</a:t>
            </a:r>
            <a:endParaRPr kumimoji="0" lang="en-US" sz="2000" b="1" i="0" u="none" strike="noStrike" cap="none" normalizeH="0" baseline="0" dirty="0">
              <a:ln>
                <a:noFill/>
              </a:ln>
              <a:solidFill>
                <a:schemeClr val="tx2">
                  <a:lumMod val="65000"/>
                </a:schemeClr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ACDE5C7C-A5FE-419C-92FC-4FC3946A4FE3}"/>
              </a:ext>
            </a:extLst>
          </p:cNvPr>
          <p:cNvSpPr/>
          <p:nvPr/>
        </p:nvSpPr>
        <p:spPr bwMode="auto">
          <a:xfrm>
            <a:off x="4494111" y="2852237"/>
            <a:ext cx="3250758" cy="45959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000" dirty="0">
                <a:solidFill>
                  <a:schemeClr val="tx2">
                    <a:lumMod val="65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Damage threshold</a:t>
            </a:r>
            <a:endParaRPr kumimoji="0" lang="en-US" sz="2000" b="0" i="0" u="none" strike="noStrike" cap="none" normalizeH="0" baseline="0" dirty="0">
              <a:ln>
                <a:noFill/>
              </a:ln>
              <a:solidFill>
                <a:schemeClr val="tx2">
                  <a:lumMod val="65000"/>
                </a:schemeClr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0891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916D0-F736-4E21-A557-A5142BBA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10937"/>
            <a:ext cx="8520113" cy="544512"/>
          </a:xfrm>
        </p:spPr>
        <p:txBody>
          <a:bodyPr/>
          <a:lstStyle/>
          <a:p>
            <a:r>
              <a:rPr lang="en-US" dirty="0"/>
              <a:t>Extreme high pressure P-V-T-t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53A47ECF-76B2-4B3A-A8A9-84D117583938}"/>
              </a:ext>
            </a:extLst>
          </p:cNvPr>
          <p:cNvSpPr/>
          <p:nvPr/>
        </p:nvSpPr>
        <p:spPr bwMode="auto">
          <a:xfrm>
            <a:off x="0" y="807868"/>
            <a:ext cx="50691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ECC855E-5536-4F63-8826-57F8045DE375}"/>
              </a:ext>
            </a:extLst>
          </p:cNvPr>
          <p:cNvSpPr txBox="1">
            <a:spLocks/>
          </p:cNvSpPr>
          <p:nvPr/>
        </p:nvSpPr>
        <p:spPr bwMode="auto">
          <a:xfrm>
            <a:off x="359261" y="1755878"/>
            <a:ext cx="4964408" cy="20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specific states of matter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phase equilibria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fundamental materials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applied materials</a:t>
            </a: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03590769-709E-4D01-A3C1-6BF3A2C1C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69" y="1365261"/>
            <a:ext cx="3582587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6791494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="" xmlns:a16="http://schemas.microsoft.com/office/drawing/2014/main" id="{72A78C53-1ACE-4452-A74F-DFBA5418435A}"/>
              </a:ext>
            </a:extLst>
          </p:cNvPr>
          <p:cNvSpPr/>
          <p:nvPr/>
        </p:nvSpPr>
        <p:spPr bwMode="auto">
          <a:xfrm>
            <a:off x="0" y="807868"/>
            <a:ext cx="5069150" cy="605013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CC5916D0-F736-4E21-A557-A5142BBA51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10937"/>
            <a:ext cx="8520113" cy="544512"/>
          </a:xfrm>
        </p:spPr>
        <p:txBody>
          <a:bodyPr/>
          <a:lstStyle/>
          <a:p>
            <a:r>
              <a:rPr lang="en-US" dirty="0"/>
              <a:t>Extreme high pressure P-V-T-t</a:t>
            </a:r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DECC855E-5536-4F63-8826-57F8045DE375}"/>
              </a:ext>
            </a:extLst>
          </p:cNvPr>
          <p:cNvSpPr txBox="1">
            <a:spLocks/>
          </p:cNvSpPr>
          <p:nvPr/>
        </p:nvSpPr>
        <p:spPr bwMode="auto">
          <a:xfrm>
            <a:off x="536814" y="1157529"/>
            <a:ext cx="4964408" cy="20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C000"/>
              </a:buClr>
              <a:buSzPct val="120000"/>
            </a:pPr>
            <a:r>
              <a:rPr lang="en-US" dirty="0">
                <a:solidFill>
                  <a:schemeClr val="tx1"/>
                </a:solidFill>
              </a:rPr>
              <a:t>P-T (no chemistry): </a:t>
            </a: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clean adjustment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no doping</a:t>
            </a:r>
          </a:p>
          <a:p>
            <a:pPr marL="285750" indent="-285750">
              <a:buClr>
                <a:srgbClr val="FFC000"/>
              </a:buClr>
              <a:buSzPct val="120000"/>
              <a:buFont typeface="Tahoma" panose="020B0604030504040204" pitchFamily="34" charset="0"/>
              <a:buChar char="&gt;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="" xmlns:a16="http://schemas.microsoft.com/office/drawing/2014/main" id="{42F5C446-2CCF-4E4B-AB72-E39C74492A93}"/>
              </a:ext>
            </a:extLst>
          </p:cNvPr>
          <p:cNvSpPr txBox="1">
            <a:spLocks/>
          </p:cNvSpPr>
          <p:nvPr/>
        </p:nvSpPr>
        <p:spPr bwMode="auto">
          <a:xfrm>
            <a:off x="536814" y="3711198"/>
            <a:ext cx="4964408" cy="20515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buClr>
                <a:srgbClr val="FFC000"/>
              </a:buClr>
              <a:buSzPct val="120000"/>
            </a:pPr>
            <a:r>
              <a:rPr lang="en-US" dirty="0">
                <a:solidFill>
                  <a:schemeClr val="tx1"/>
                </a:solidFill>
              </a:rPr>
              <a:t>P-T (chemistry): </a:t>
            </a: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new bonding</a:t>
            </a: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endParaRPr lang="en-US" dirty="0">
              <a:solidFill>
                <a:schemeClr val="tx1"/>
              </a:solidFill>
            </a:endParaRPr>
          </a:p>
          <a:p>
            <a:pPr marL="342900" indent="-342900"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dirty="0">
                <a:solidFill>
                  <a:schemeClr val="tx1"/>
                </a:solidFill>
              </a:rPr>
              <a:t>new materials</a:t>
            </a:r>
          </a:p>
          <a:p>
            <a:pPr marL="285750" indent="-285750">
              <a:buClr>
                <a:srgbClr val="FFC000"/>
              </a:buClr>
              <a:buSzPct val="120000"/>
              <a:buFont typeface="Tahoma" panose="020B0604030504040204" pitchFamily="34" charset="0"/>
              <a:buChar char="&gt;"/>
            </a:pPr>
            <a:endParaRPr lang="en-US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SzPct val="120000"/>
              <a:buFont typeface="Tahoma" panose="020B0604030504040204" pitchFamily="34" charset="0"/>
              <a:buChar char="&gt;"/>
            </a:pPr>
            <a:endParaRPr lang="en-US" dirty="0">
              <a:solidFill>
                <a:schemeClr val="tx1"/>
              </a:solidFill>
            </a:endParaRPr>
          </a:p>
          <a:p>
            <a:pPr>
              <a:buClr>
                <a:srgbClr val="FFC000"/>
              </a:buClr>
              <a:buSzPct val="120000"/>
            </a:pPr>
            <a:endParaRPr lang="en-US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="" xmlns:a16="http://schemas.microsoft.com/office/drawing/2014/main" id="{57B727EF-108F-4325-ACFC-5D1204F2713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3669" y="1365261"/>
            <a:ext cx="3582587" cy="309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236572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D992D280-4B37-429D-B32E-EE164236728A}"/>
              </a:ext>
            </a:extLst>
          </p:cNvPr>
          <p:cNvSpPr/>
          <p:nvPr/>
        </p:nvSpPr>
        <p:spPr bwMode="auto">
          <a:xfrm>
            <a:off x="0" y="4052808"/>
            <a:ext cx="9144000" cy="2805191"/>
          </a:xfrm>
          <a:prstGeom prst="rect">
            <a:avLst/>
          </a:prstGeom>
          <a:solidFill>
            <a:schemeClr val="tx2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="" xmlns:a16="http://schemas.microsoft.com/office/drawing/2014/main" id="{98BB62DF-3303-4E80-9FEF-2445D171E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="" xmlns:a16="http://schemas.microsoft.com/office/drawing/2014/main" id="{4E16DCF7-A4AA-434F-AB95-C90056F62990}"/>
              </a:ext>
            </a:extLst>
          </p:cNvPr>
          <p:cNvSpPr txBox="1">
            <a:spLocks/>
          </p:cNvSpPr>
          <p:nvPr/>
        </p:nvSpPr>
        <p:spPr bwMode="auto">
          <a:xfrm>
            <a:off x="2069952" y="4383174"/>
            <a:ext cx="4964408" cy="1848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>
              <a:spcAft>
                <a:spcPts val="600"/>
              </a:spcAft>
              <a:buClr>
                <a:srgbClr val="FFC000"/>
              </a:buClr>
              <a:buSzPct val="120000"/>
            </a:pPr>
            <a:r>
              <a:rPr lang="en-US" sz="3600" dirty="0">
                <a:solidFill>
                  <a:schemeClr val="tx1"/>
                </a:solidFill>
                <a:latin typeface="+mn-lt"/>
              </a:rPr>
              <a:t>P-t conditions</a:t>
            </a:r>
          </a:p>
          <a:p>
            <a:pPr marL="342900" indent="-342900">
              <a:spcAft>
                <a:spcPts val="6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dynamic</a:t>
            </a:r>
          </a:p>
          <a:p>
            <a:pPr marL="342900" indent="-342900">
              <a:spcAft>
                <a:spcPts val="600"/>
              </a:spcAft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800" dirty="0">
                <a:solidFill>
                  <a:schemeClr val="tx1"/>
                </a:solidFill>
                <a:latin typeface="+mn-lt"/>
              </a:rPr>
              <a:t> static</a:t>
            </a:r>
          </a:p>
          <a:p>
            <a:pPr>
              <a:buClr>
                <a:srgbClr val="FFC000"/>
              </a:buClr>
              <a:buSzPct val="120000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Clr>
                <a:srgbClr val="FFC000"/>
              </a:buClr>
              <a:buSzPct val="120000"/>
            </a:pPr>
            <a:endParaRPr lang="en-US" sz="3600" dirty="0">
              <a:solidFill>
                <a:schemeClr val="tx1"/>
              </a:solidFill>
            </a:endParaRPr>
          </a:p>
          <a:p>
            <a:pPr marL="285750" indent="-285750">
              <a:buClr>
                <a:srgbClr val="FFC000"/>
              </a:buClr>
              <a:buSzPct val="120000"/>
              <a:buFont typeface="Tahoma" panose="020B0604030504040204" pitchFamily="34" charset="0"/>
              <a:buChar char="&gt;"/>
            </a:pPr>
            <a:endParaRPr lang="en-US" sz="3600" dirty="0">
              <a:solidFill>
                <a:schemeClr val="tx1"/>
              </a:solidFill>
            </a:endParaRPr>
          </a:p>
          <a:p>
            <a:pPr>
              <a:buClr>
                <a:srgbClr val="FFC000"/>
              </a:buClr>
              <a:buSzPct val="120000"/>
            </a:pPr>
            <a:endParaRPr lang="en-US" sz="3600" dirty="0">
              <a:solidFill>
                <a:schemeClr val="tx1"/>
              </a:solidFill>
            </a:endParaRPr>
          </a:p>
          <a:p>
            <a:pPr eaLnBrk="1" hangingPunct="1">
              <a:buFontTx/>
            </a:pPr>
            <a:endParaRPr lang="en-US" sz="3600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D2441EAA-DDB7-462E-A967-B8448AEC21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625" y="4383174"/>
            <a:ext cx="1926720" cy="16625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="" xmlns:a16="http://schemas.microsoft.com/office/drawing/2014/main" id="{7159F3E9-9D5A-49F7-A704-D2B12195CE9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9455"/>
            <a:ext cx="4880030" cy="325335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="" xmlns:a16="http://schemas.microsoft.com/office/drawing/2014/main" id="{4C997717-DFE0-41CD-BE92-0655148D1E6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3970" y="799455"/>
            <a:ext cx="4880030" cy="325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266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E86AE483-5727-436B-B3D4-3DF574D781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Field practice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59E28551-C6E9-49EE-9866-D075B929F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729" y="803975"/>
            <a:ext cx="8190854" cy="5119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4409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F92A49-362A-4E33-BB9E-35773552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Know-how..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88F6618F-1D1D-4968-94B8-96B761F679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027" y="980194"/>
            <a:ext cx="7384942" cy="4651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542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="" xmlns:a16="http://schemas.microsoft.com/office/drawing/2014/main" id="{1EF92A49-362A-4E33-BB9E-3577355258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Know-how..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="" xmlns:a16="http://schemas.microsoft.com/office/drawing/2014/main" id="{E52E600A-0EEA-480D-8C0A-CD1B019848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1737" y="895350"/>
            <a:ext cx="4200525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22384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DESY_Vortrag_3-1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2_DESY_Vortrag_3-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416</TotalTime>
  <Pages>0</Pages>
  <Words>1240</Words>
  <Characters>0</Characters>
  <Application>Microsoft Office PowerPoint</Application>
  <DocSecurity>0</DocSecurity>
  <PresentationFormat>On-screen Show (4:3)</PresentationFormat>
  <Lines>0</Lines>
  <Paragraphs>356</Paragraphs>
  <Slides>33</Slides>
  <Notes>9</Notes>
  <HiddenSlides>1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3" baseType="lpstr">
      <vt:lpstr>Adobe Gothic Std B</vt:lpstr>
      <vt:lpstr>SimSun</vt:lpstr>
      <vt:lpstr>Adobe Garamond Pro Bold</vt:lpstr>
      <vt:lpstr>Arial</vt:lpstr>
      <vt:lpstr>Arial</vt:lpstr>
      <vt:lpstr>Arial Black</vt:lpstr>
      <vt:lpstr>Cambria Math</vt:lpstr>
      <vt:lpstr>Tahoma</vt:lpstr>
      <vt:lpstr>Wingdings</vt:lpstr>
      <vt:lpstr>2_DESY_Vortrag_3-1</vt:lpstr>
      <vt:lpstr>X-ray diffraction at extreme conditions: tools and practice</vt:lpstr>
      <vt:lpstr>Extreme conditions?</vt:lpstr>
      <vt:lpstr>Extreme conditions</vt:lpstr>
      <vt:lpstr>Extreme high pressure P-V-T-t</vt:lpstr>
      <vt:lpstr>Extreme high pressure P-V-T-t</vt:lpstr>
      <vt:lpstr>PowerPoint Presentation</vt:lpstr>
      <vt:lpstr>Field practice</vt:lpstr>
      <vt:lpstr>Know-how..</vt:lpstr>
      <vt:lpstr>Know-how..</vt:lpstr>
      <vt:lpstr>Course outline</vt:lpstr>
      <vt:lpstr>History of the X-rays</vt:lpstr>
      <vt:lpstr>EM spectrum + X-rays</vt:lpstr>
      <vt:lpstr>PowerPoint Presentation</vt:lpstr>
      <vt:lpstr>X-rays sources</vt:lpstr>
      <vt:lpstr>Lab. X-ray sources</vt:lpstr>
      <vt:lpstr>Lab. X-ray source: W. Coolidge tube</vt:lpstr>
      <vt:lpstr>Lab. X-ray sources</vt:lpstr>
      <vt:lpstr>X-ray source: Rotating anode</vt:lpstr>
      <vt:lpstr>Lab. X-ray sources</vt:lpstr>
      <vt:lpstr>Lab. X-ray sources: Liquid metal</vt:lpstr>
      <vt:lpstr>Typical wavelengths for  laboratory sources: how is it for the HP diffraction?</vt:lpstr>
      <vt:lpstr>Alternative sources: synchrotron radiation X-ray sources</vt:lpstr>
      <vt:lpstr>Can we find synchrotron radiation in nature?</vt:lpstr>
      <vt:lpstr>Synchrotron light source</vt:lpstr>
      <vt:lpstr>Energy bandwidth and flux of different magnetic structures</vt:lpstr>
      <vt:lpstr>Time factor – pump and probe experiments</vt:lpstr>
      <vt:lpstr>Future</vt:lpstr>
      <vt:lpstr>Future</vt:lpstr>
      <vt:lpstr>Accessible energy bandwidth</vt:lpstr>
      <vt:lpstr>Extreme timescale resolution of XFELs</vt:lpstr>
      <vt:lpstr>PowerPoint Presentation</vt:lpstr>
      <vt:lpstr>Things to take away</vt:lpstr>
      <vt:lpstr>Things to take away</vt:lpstr>
    </vt:vector>
  </TitlesOfParts>
  <Manager/>
  <Company>DESY</Company>
  <LinksUpToDate>false</LinksUpToDate>
  <CharactersWithSpaces>0</CharactersWithSpaces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sommera</dc:creator>
  <cp:keywords/>
  <dc:description/>
  <cp:lastModifiedBy>Konstantin Glazyrin</cp:lastModifiedBy>
  <cp:revision>436</cp:revision>
  <dcterms:created xsi:type="dcterms:W3CDTF">2008-04-14T12:45:00Z</dcterms:created>
  <dcterms:modified xsi:type="dcterms:W3CDTF">2017-07-31T07:49:11Z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1033-9.1.0.5152</vt:lpwstr>
  </property>
</Properties>
</file>